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18"/>
  </p:notesMasterIdLst>
  <p:sldIdLst>
    <p:sldId id="256" r:id="rId2"/>
    <p:sldId id="258" r:id="rId3"/>
    <p:sldId id="259" r:id="rId4"/>
    <p:sldId id="257" r:id="rId5"/>
    <p:sldId id="260" r:id="rId6"/>
    <p:sldId id="261" r:id="rId7"/>
    <p:sldId id="264" r:id="rId8"/>
    <p:sldId id="273" r:id="rId9"/>
    <p:sldId id="272" r:id="rId10"/>
    <p:sldId id="266" r:id="rId11"/>
    <p:sldId id="267" r:id="rId12"/>
    <p:sldId id="268" r:id="rId13"/>
    <p:sldId id="269" r:id="rId14"/>
    <p:sldId id="270" r:id="rId15"/>
    <p:sldId id="265"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67"/>
    <p:restoredTop sz="94737"/>
  </p:normalViewPr>
  <p:slideViewPr>
    <p:cSldViewPr snapToGrid="0" snapToObjects="1">
      <p:cViewPr varScale="1">
        <p:scale>
          <a:sx n="85" d="100"/>
          <a:sy n="85" d="100"/>
        </p:scale>
        <p:origin x="6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C2898E-A845-FD48-89ED-B046E3479B26}" type="datetimeFigureOut">
              <a:rPr lang="en-US" smtClean="0"/>
              <a:t>8/27/19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FA07A7-DD5B-FE47-8B56-9ABEA47DAB73}" type="slidenum">
              <a:rPr lang="en-US" smtClean="0"/>
              <a:t>‹#›</a:t>
            </a:fld>
            <a:endParaRPr lang="en-US" dirty="0"/>
          </a:p>
        </p:txBody>
      </p:sp>
    </p:spTree>
    <p:extLst>
      <p:ext uri="{BB962C8B-B14F-4D97-AF65-F5344CB8AC3E}">
        <p14:creationId xmlns:p14="http://schemas.microsoft.com/office/powerpoint/2010/main" val="330343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FA07A7-DD5B-FE47-8B56-9ABEA47DAB73}" type="slidenum">
              <a:rPr lang="en-US" smtClean="0"/>
              <a:t>6</a:t>
            </a:fld>
            <a:endParaRPr lang="en-US" dirty="0"/>
          </a:p>
        </p:txBody>
      </p:sp>
    </p:spTree>
    <p:extLst>
      <p:ext uri="{BB962C8B-B14F-4D97-AF65-F5344CB8AC3E}">
        <p14:creationId xmlns:p14="http://schemas.microsoft.com/office/powerpoint/2010/main" val="729945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C895F9-4A9F-AA43-872F-E41DD70303E9}" type="datetimeFigureOut">
              <a:rPr lang="en-US" smtClean="0"/>
              <a:t>8/27/19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2076347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C895F9-4A9F-AA43-872F-E41DD70303E9}" type="datetimeFigureOut">
              <a:rPr lang="en-US" smtClean="0"/>
              <a:t>8/27/19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2351920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FC895F9-4A9F-AA43-872F-E41DD70303E9}" type="datetimeFigureOut">
              <a:rPr lang="en-US" smtClean="0"/>
              <a:t>8/27/19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1385295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FC895F9-4A9F-AA43-872F-E41DD70303E9}" type="datetimeFigureOut">
              <a:rPr lang="en-US" smtClean="0"/>
              <a:t>8/27/19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7E1713-273C-C34B-B781-4F583C057094}"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29575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C895F9-4A9F-AA43-872F-E41DD70303E9}" type="datetimeFigureOut">
              <a:rPr lang="en-US" smtClean="0"/>
              <a:t>8/27/19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21351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FC895F9-4A9F-AA43-872F-E41DD70303E9}" type="datetimeFigureOut">
              <a:rPr lang="en-US" smtClean="0"/>
              <a:t>8/27/19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639624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FC895F9-4A9F-AA43-872F-E41DD70303E9}" type="datetimeFigureOut">
              <a:rPr lang="en-US" smtClean="0"/>
              <a:t>8/27/19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3320306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895F9-4A9F-AA43-872F-E41DD70303E9}" type="datetimeFigureOut">
              <a:rPr lang="en-US" smtClean="0"/>
              <a:t>8/27/19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2236264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895F9-4A9F-AA43-872F-E41DD70303E9}" type="datetimeFigureOut">
              <a:rPr lang="en-US" smtClean="0"/>
              <a:t>8/27/19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218104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FC895F9-4A9F-AA43-872F-E41DD70303E9}" type="datetimeFigureOut">
              <a:rPr lang="en-US" smtClean="0"/>
              <a:t>8/27/19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3432787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C895F9-4A9F-AA43-872F-E41DD70303E9}" type="datetimeFigureOut">
              <a:rPr lang="en-US" smtClean="0"/>
              <a:t>8/27/19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3798675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C895F9-4A9F-AA43-872F-E41DD70303E9}" type="datetimeFigureOut">
              <a:rPr lang="en-US" smtClean="0"/>
              <a:t>8/27/19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24433607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C895F9-4A9F-AA43-872F-E41DD70303E9}" type="datetimeFigureOut">
              <a:rPr lang="en-US" smtClean="0"/>
              <a:t>8/27/19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334677324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FC895F9-4A9F-AA43-872F-E41DD70303E9}" type="datetimeFigureOut">
              <a:rPr lang="en-US" smtClean="0"/>
              <a:t>8/27/19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3920430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FC895F9-4A9F-AA43-872F-E41DD70303E9}" type="datetimeFigureOut">
              <a:rPr lang="en-US" smtClean="0"/>
              <a:t>8/27/19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222173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FC895F9-4A9F-AA43-872F-E41DD70303E9}" type="datetimeFigureOut">
              <a:rPr lang="en-US" smtClean="0"/>
              <a:t>8/27/19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221643910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C895F9-4A9F-AA43-872F-E41DD70303E9}" type="datetimeFigureOut">
              <a:rPr lang="en-US" smtClean="0"/>
              <a:t>8/27/19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7E1713-273C-C34B-B781-4F583C057094}" type="slidenum">
              <a:rPr lang="en-US" smtClean="0"/>
              <a:t>‹#›</a:t>
            </a:fld>
            <a:endParaRPr lang="en-US" dirty="0"/>
          </a:p>
        </p:txBody>
      </p:sp>
    </p:spTree>
    <p:extLst>
      <p:ext uri="{BB962C8B-B14F-4D97-AF65-F5344CB8AC3E}">
        <p14:creationId xmlns:p14="http://schemas.microsoft.com/office/powerpoint/2010/main" val="268276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FC895F9-4A9F-AA43-872F-E41DD70303E9}" type="datetimeFigureOut">
              <a:rPr lang="en-US" smtClean="0"/>
              <a:t>8/27/19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D7E1713-273C-C34B-B781-4F583C057094}" type="slidenum">
              <a:rPr lang="en-US" smtClean="0"/>
              <a:t>‹#›</a:t>
            </a:fld>
            <a:endParaRPr lang="en-US" dirty="0"/>
          </a:p>
        </p:txBody>
      </p:sp>
    </p:spTree>
    <p:extLst>
      <p:ext uri="{BB962C8B-B14F-4D97-AF65-F5344CB8AC3E}">
        <p14:creationId xmlns:p14="http://schemas.microsoft.com/office/powerpoint/2010/main" val="427944383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open-data.europa.eu/en/data/dataset/S2179_88_1_467_ENG" TargetMode="External"/><Relationship Id="rId2" Type="http://schemas.openxmlformats.org/officeDocument/2006/relationships/hyperlink" Target="https://journals.sagepub.com/doi/suppl/10.1177/174498711880950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5" name="Freeform: Shape 20">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E70530-4CD8-914D-BCD8-059230B9EBEA}"/>
              </a:ext>
            </a:extLst>
          </p:cNvPr>
          <p:cNvSpPr>
            <a:spLocks noGrp="1"/>
          </p:cNvSpPr>
          <p:nvPr>
            <p:ph type="ctrTitle"/>
          </p:nvPr>
        </p:nvSpPr>
        <p:spPr>
          <a:xfrm>
            <a:off x="965505" y="623571"/>
            <a:ext cx="10260990" cy="3523885"/>
          </a:xfrm>
        </p:spPr>
        <p:txBody>
          <a:bodyPr vert="horz" lIns="91440" tIns="45720" rIns="91440" bIns="45720" rtlCol="0">
            <a:normAutofit/>
          </a:bodyPr>
          <a:lstStyle/>
          <a:p>
            <a:pPr algn="ctr">
              <a:lnSpc>
                <a:spcPct val="90000"/>
              </a:lnSpc>
            </a:pPr>
            <a:br>
              <a:rPr lang="en-US" sz="2600" b="1" kern="1200">
                <a:latin typeface="+mj-lt"/>
                <a:ea typeface="+mj-ea"/>
                <a:cs typeface="+mj-cs"/>
              </a:rPr>
            </a:br>
            <a:br>
              <a:rPr lang="en-US" sz="2600" b="1" kern="1200">
                <a:latin typeface="+mj-lt"/>
                <a:ea typeface="+mj-ea"/>
                <a:cs typeface="+mj-cs"/>
              </a:rPr>
            </a:br>
            <a:r>
              <a:rPr lang="en-US" sz="2600" b="1" kern="1200">
                <a:latin typeface="+mj-lt"/>
                <a:ea typeface="+mj-ea"/>
                <a:cs typeface="+mj-cs"/>
              </a:rPr>
              <a:t>Neoliberalism </a:t>
            </a:r>
            <a:br>
              <a:rPr lang="en-US" sz="2600" b="1" kern="1200">
                <a:latin typeface="+mj-lt"/>
                <a:ea typeface="+mj-ea"/>
                <a:cs typeface="+mj-cs"/>
              </a:rPr>
            </a:br>
            <a:r>
              <a:rPr lang="en-US" sz="2600" b="1" kern="1200">
                <a:latin typeface="+mj-lt"/>
                <a:ea typeface="+mj-ea"/>
                <a:cs typeface="+mj-cs"/>
              </a:rPr>
              <a:t>&amp; </a:t>
            </a:r>
            <a:br>
              <a:rPr lang="en-US" sz="2600" b="1" kern="1200">
                <a:latin typeface="+mj-lt"/>
                <a:ea typeface="+mj-ea"/>
                <a:cs typeface="+mj-cs"/>
              </a:rPr>
            </a:br>
            <a:r>
              <a:rPr lang="en-US" sz="2600" b="1" kern="1200">
                <a:latin typeface="+mj-lt"/>
                <a:ea typeface="+mj-ea"/>
                <a:cs typeface="+mj-cs"/>
              </a:rPr>
              <a:t>its Transitional Impact </a:t>
            </a:r>
            <a:br>
              <a:rPr lang="en-US" sz="2600" b="1" kern="1200">
                <a:latin typeface="+mj-lt"/>
                <a:ea typeface="+mj-ea"/>
                <a:cs typeface="+mj-cs"/>
              </a:rPr>
            </a:br>
            <a:r>
              <a:rPr lang="en-US" sz="2600" b="1" kern="1200">
                <a:latin typeface="+mj-lt"/>
                <a:ea typeface="+mj-ea"/>
                <a:cs typeface="+mj-cs"/>
              </a:rPr>
              <a:t>on </a:t>
            </a:r>
            <a:br>
              <a:rPr lang="en-US" sz="2600" b="1" kern="1200">
                <a:latin typeface="+mj-lt"/>
                <a:ea typeface="+mj-ea"/>
                <a:cs typeface="+mj-cs"/>
              </a:rPr>
            </a:br>
            <a:r>
              <a:rPr lang="en-US" sz="2600" b="1" kern="1200">
                <a:latin typeface="+mj-lt"/>
                <a:ea typeface="+mj-ea"/>
                <a:cs typeface="+mj-cs"/>
              </a:rPr>
              <a:t>Everyday Occupations, Wellbeing &amp; Meaning in Life</a:t>
            </a:r>
            <a:endParaRPr lang="en-US" sz="2600" kern="1200" dirty="0">
              <a:latin typeface="+mj-lt"/>
              <a:ea typeface="+mj-ea"/>
              <a:cs typeface="+mj-cs"/>
            </a:endParaRPr>
          </a:p>
        </p:txBody>
      </p:sp>
      <p:sp>
        <p:nvSpPr>
          <p:cNvPr id="3" name="Subtitle 2">
            <a:extLst>
              <a:ext uri="{FF2B5EF4-FFF2-40B4-BE49-F238E27FC236}">
                <a16:creationId xmlns:a16="http://schemas.microsoft.com/office/drawing/2014/main" id="{612C2FB5-7A93-604F-B131-7007A0C97D91}"/>
              </a:ext>
            </a:extLst>
          </p:cNvPr>
          <p:cNvSpPr>
            <a:spLocks noGrp="1"/>
          </p:cNvSpPr>
          <p:nvPr>
            <p:ph type="subTitle" idx="1"/>
          </p:nvPr>
        </p:nvSpPr>
        <p:spPr>
          <a:xfrm>
            <a:off x="965505" y="4777380"/>
            <a:ext cx="10260990" cy="1209763"/>
          </a:xfrm>
        </p:spPr>
        <p:txBody>
          <a:bodyPr vert="horz" lIns="91440" tIns="45720" rIns="91440" bIns="45720" rtlCol="0">
            <a:normAutofit/>
          </a:bodyPr>
          <a:lstStyle/>
          <a:p>
            <a:pPr algn="ctr">
              <a:lnSpc>
                <a:spcPct val="90000"/>
              </a:lnSpc>
            </a:pPr>
            <a:r>
              <a:rPr lang="en-US" sz="1300">
                <a:solidFill>
                  <a:schemeClr val="bg2"/>
                </a:solidFill>
              </a:rPr>
              <a:t>Dr Teena J Clouston</a:t>
            </a:r>
          </a:p>
          <a:p>
            <a:pPr algn="ctr">
              <a:lnSpc>
                <a:spcPct val="90000"/>
              </a:lnSpc>
            </a:pPr>
            <a:r>
              <a:rPr lang="en-US" sz="1300">
                <a:solidFill>
                  <a:schemeClr val="bg2"/>
                </a:solidFill>
              </a:rPr>
              <a:t>Cardiff University</a:t>
            </a:r>
          </a:p>
          <a:p>
            <a:pPr algn="ctr">
              <a:lnSpc>
                <a:spcPct val="90000"/>
              </a:lnSpc>
            </a:pPr>
            <a:r>
              <a:rPr lang="en-US" sz="1300">
                <a:solidFill>
                  <a:schemeClr val="bg2"/>
                </a:solidFill>
              </a:rPr>
              <a:t>Wales</a:t>
            </a:r>
          </a:p>
          <a:p>
            <a:pPr algn="ctr">
              <a:lnSpc>
                <a:spcPct val="90000"/>
              </a:lnSpc>
            </a:pPr>
            <a:r>
              <a:rPr lang="en-US" sz="1300">
                <a:solidFill>
                  <a:schemeClr val="bg2"/>
                </a:solidFill>
              </a:rPr>
              <a:t>UK </a:t>
            </a:r>
            <a:endParaRPr lang="en-US" sz="1300" dirty="0">
              <a:solidFill>
                <a:schemeClr val="bg2"/>
              </a:solidFill>
            </a:endParaRPr>
          </a:p>
        </p:txBody>
      </p:sp>
      <p:pic>
        <p:nvPicPr>
          <p:cNvPr id="6" name="Picture 5">
            <a:extLst>
              <a:ext uri="{FF2B5EF4-FFF2-40B4-BE49-F238E27FC236}">
                <a16:creationId xmlns:a16="http://schemas.microsoft.com/office/drawing/2014/main" id="{050BD48E-D6B5-DE4A-95B3-FCB3E0B6A4E5}"/>
              </a:ext>
            </a:extLst>
          </p:cNvPr>
          <p:cNvPicPr>
            <a:picLocks noChangeAspect="1"/>
          </p:cNvPicPr>
          <p:nvPr/>
        </p:nvPicPr>
        <p:blipFill>
          <a:blip r:embed="rId3"/>
          <a:stretch>
            <a:fillRect/>
          </a:stretch>
        </p:blipFill>
        <p:spPr>
          <a:xfrm>
            <a:off x="0" y="5987143"/>
            <a:ext cx="1240221" cy="870857"/>
          </a:xfrm>
          <a:prstGeom prst="rect">
            <a:avLst/>
          </a:prstGeom>
        </p:spPr>
      </p:pic>
      <p:pic>
        <p:nvPicPr>
          <p:cNvPr id="9" name="Picture 8">
            <a:extLst>
              <a:ext uri="{FF2B5EF4-FFF2-40B4-BE49-F238E27FC236}">
                <a16:creationId xmlns:a16="http://schemas.microsoft.com/office/drawing/2014/main" id="{FF6D3696-3F87-E94D-AFD9-9F19BC11B927}"/>
              </a:ext>
            </a:extLst>
          </p:cNvPr>
          <p:cNvPicPr>
            <a:picLocks noChangeAspect="1"/>
          </p:cNvPicPr>
          <p:nvPr/>
        </p:nvPicPr>
        <p:blipFill>
          <a:blip r:embed="rId4"/>
          <a:stretch>
            <a:fillRect/>
          </a:stretch>
        </p:blipFill>
        <p:spPr>
          <a:xfrm>
            <a:off x="11215816" y="5999723"/>
            <a:ext cx="975880" cy="858278"/>
          </a:xfrm>
          <a:prstGeom prst="rect">
            <a:avLst/>
          </a:prstGeom>
        </p:spPr>
      </p:pic>
    </p:spTree>
    <p:extLst>
      <p:ext uri="{BB962C8B-B14F-4D97-AF65-F5344CB8AC3E}">
        <p14:creationId xmlns:p14="http://schemas.microsoft.com/office/powerpoint/2010/main" val="3741703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CB3FD030-4EA9-574B-BDF6-D73B271447DD}"/>
              </a:ext>
            </a:extLst>
          </p:cNvPr>
          <p:cNvSpPr>
            <a:spLocks noGrp="1"/>
          </p:cNvSpPr>
          <p:nvPr>
            <p:ph type="title"/>
          </p:nvPr>
        </p:nvSpPr>
        <p:spPr>
          <a:xfrm>
            <a:off x="806195" y="804672"/>
            <a:ext cx="3521359" cy="5248656"/>
          </a:xfrm>
        </p:spPr>
        <p:txBody>
          <a:bodyPr anchor="ctr">
            <a:normAutofit/>
          </a:bodyPr>
          <a:lstStyle/>
          <a:p>
            <a:pPr algn="ctr"/>
            <a:r>
              <a:rPr lang="en-US" sz="3900" dirty="0"/>
              <a:t>Performativity</a:t>
            </a:r>
            <a:br>
              <a:rPr lang="en-US" sz="3900" dirty="0"/>
            </a:br>
            <a:r>
              <a:rPr lang="en-US" sz="3900" dirty="0"/>
              <a:t>&amp;</a:t>
            </a:r>
            <a:br>
              <a:rPr lang="en-US" sz="3900" dirty="0"/>
            </a:br>
            <a:r>
              <a:rPr lang="en-US" sz="3900" dirty="0"/>
              <a:t>Power</a:t>
            </a:r>
          </a:p>
        </p:txBody>
      </p:sp>
      <p:sp>
        <p:nvSpPr>
          <p:cNvPr id="3" name="Content Placeholder 2">
            <a:extLst>
              <a:ext uri="{FF2B5EF4-FFF2-40B4-BE49-F238E27FC236}">
                <a16:creationId xmlns:a16="http://schemas.microsoft.com/office/drawing/2014/main" id="{814C700F-78A9-6541-9494-A4C612B9087F}"/>
              </a:ext>
            </a:extLst>
          </p:cNvPr>
          <p:cNvSpPr>
            <a:spLocks noGrp="1"/>
          </p:cNvSpPr>
          <p:nvPr>
            <p:ph idx="1"/>
          </p:nvPr>
        </p:nvSpPr>
        <p:spPr>
          <a:xfrm>
            <a:off x="4975861" y="804671"/>
            <a:ext cx="6399930" cy="5248657"/>
          </a:xfrm>
        </p:spPr>
        <p:txBody>
          <a:bodyPr anchor="ctr">
            <a:normAutofit fontScale="92500" lnSpcReduction="10000"/>
          </a:bodyPr>
          <a:lstStyle/>
          <a:p>
            <a:pPr marL="0" indent="0">
              <a:buNone/>
            </a:pPr>
            <a:endParaRPr lang="en-US" dirty="0"/>
          </a:p>
          <a:p>
            <a:r>
              <a:rPr lang="en-US" sz="2600" dirty="0"/>
              <a:t>Outcomes in terms of organizational measures so ‘measurable’ criteria</a:t>
            </a:r>
          </a:p>
          <a:p>
            <a:r>
              <a:rPr lang="en-US" sz="2600" dirty="0"/>
              <a:t>Performance indicators so </a:t>
            </a:r>
          </a:p>
          <a:p>
            <a:pPr lvl="1"/>
            <a:r>
              <a:rPr lang="en-US" sz="2600" dirty="0"/>
              <a:t>Making money</a:t>
            </a:r>
          </a:p>
          <a:p>
            <a:pPr lvl="1"/>
            <a:r>
              <a:rPr lang="en-US" sz="2600" dirty="0"/>
              <a:t>Increasing capital</a:t>
            </a:r>
          </a:p>
          <a:p>
            <a:pPr lvl="1"/>
            <a:r>
              <a:rPr lang="en-US" sz="2600" dirty="0"/>
              <a:t>Adding value efficiently</a:t>
            </a:r>
          </a:p>
          <a:p>
            <a:r>
              <a:rPr lang="en-US" sz="2600" dirty="0"/>
              <a:t>For knowledge workers where tacit knowledge and skills are key THEY become the resource so they and their time is money</a:t>
            </a:r>
          </a:p>
          <a:p>
            <a:r>
              <a:rPr lang="en-US" sz="2600" dirty="0"/>
              <a:t>Power &amp; managerialism reduces individual control &amp; choice</a:t>
            </a:r>
          </a:p>
        </p:txBody>
      </p:sp>
    </p:spTree>
    <p:extLst>
      <p:ext uri="{BB962C8B-B14F-4D97-AF65-F5344CB8AC3E}">
        <p14:creationId xmlns:p14="http://schemas.microsoft.com/office/powerpoint/2010/main" val="4264856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ECDF6CF6-E105-9446-B30A-10911FE2A65E}"/>
              </a:ext>
            </a:extLst>
          </p:cNvPr>
          <p:cNvSpPr>
            <a:spLocks noGrp="1"/>
          </p:cNvSpPr>
          <p:nvPr>
            <p:ph type="title"/>
          </p:nvPr>
        </p:nvSpPr>
        <p:spPr>
          <a:xfrm>
            <a:off x="806195" y="804672"/>
            <a:ext cx="3521359" cy="5248656"/>
          </a:xfrm>
        </p:spPr>
        <p:txBody>
          <a:bodyPr anchor="ctr">
            <a:normAutofit/>
          </a:bodyPr>
          <a:lstStyle/>
          <a:p>
            <a:pPr algn="ctr"/>
            <a:r>
              <a:rPr lang="en-US" dirty="0"/>
              <a:t>Pressure </a:t>
            </a:r>
            <a:br>
              <a:rPr lang="en-US" dirty="0"/>
            </a:br>
            <a:r>
              <a:rPr lang="en-US" dirty="0"/>
              <a:t>&amp; </a:t>
            </a:r>
            <a:br>
              <a:rPr lang="en-US" dirty="0"/>
            </a:br>
            <a:r>
              <a:rPr lang="en-US" dirty="0"/>
              <a:t>Stress</a:t>
            </a:r>
          </a:p>
        </p:txBody>
      </p:sp>
      <p:sp>
        <p:nvSpPr>
          <p:cNvPr id="3" name="Content Placeholder 2">
            <a:extLst>
              <a:ext uri="{FF2B5EF4-FFF2-40B4-BE49-F238E27FC236}">
                <a16:creationId xmlns:a16="http://schemas.microsoft.com/office/drawing/2014/main" id="{4895FC91-04D0-B642-AEDC-0D21F580A654}"/>
              </a:ext>
            </a:extLst>
          </p:cNvPr>
          <p:cNvSpPr>
            <a:spLocks noGrp="1"/>
          </p:cNvSpPr>
          <p:nvPr>
            <p:ph idx="1"/>
          </p:nvPr>
        </p:nvSpPr>
        <p:spPr>
          <a:xfrm>
            <a:off x="4975860" y="474785"/>
            <a:ext cx="6788233" cy="5926015"/>
          </a:xfrm>
        </p:spPr>
        <p:txBody>
          <a:bodyPr anchor="ctr">
            <a:normAutofit/>
          </a:bodyPr>
          <a:lstStyle/>
          <a:p>
            <a:r>
              <a:rPr lang="en-US" sz="2400" dirty="0"/>
              <a:t>Intensification </a:t>
            </a:r>
          </a:p>
          <a:p>
            <a:r>
              <a:rPr lang="en-US" sz="2400" dirty="0"/>
              <a:t>Do more with less cultures</a:t>
            </a:r>
          </a:p>
          <a:p>
            <a:r>
              <a:rPr lang="en-US" sz="2400" dirty="0"/>
              <a:t>Longer working hours</a:t>
            </a:r>
          </a:p>
          <a:p>
            <a:r>
              <a:rPr lang="en-US" sz="2400" dirty="0"/>
              <a:t>Less resources </a:t>
            </a:r>
          </a:p>
          <a:p>
            <a:r>
              <a:rPr lang="en-US" sz="2400" dirty="0"/>
              <a:t>Time speeds up</a:t>
            </a:r>
          </a:p>
          <a:p>
            <a:r>
              <a:rPr lang="en-US" sz="2400" dirty="0"/>
              <a:t>Work expands</a:t>
            </a:r>
          </a:p>
          <a:p>
            <a:r>
              <a:rPr lang="en-US" sz="2400" dirty="0"/>
              <a:t>Psychological, physical and emotional stress</a:t>
            </a:r>
          </a:p>
          <a:p>
            <a:r>
              <a:rPr lang="en-US" sz="2400" dirty="0"/>
              <a:t>Exhaustion, illbeing, burnout</a:t>
            </a:r>
          </a:p>
          <a:p>
            <a:r>
              <a:rPr lang="en-US" sz="2400" dirty="0"/>
              <a:t>Compassion fatigue</a:t>
            </a:r>
          </a:p>
        </p:txBody>
      </p:sp>
    </p:spTree>
    <p:extLst>
      <p:ext uri="{BB962C8B-B14F-4D97-AF65-F5344CB8AC3E}">
        <p14:creationId xmlns:p14="http://schemas.microsoft.com/office/powerpoint/2010/main" val="403316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41DDF160-7EC3-5140-BB13-50E499FAE59C}"/>
              </a:ext>
            </a:extLst>
          </p:cNvPr>
          <p:cNvSpPr>
            <a:spLocks noGrp="1"/>
          </p:cNvSpPr>
          <p:nvPr>
            <p:ph type="title"/>
          </p:nvPr>
        </p:nvSpPr>
        <p:spPr>
          <a:xfrm>
            <a:off x="806195" y="804672"/>
            <a:ext cx="3521359" cy="5248656"/>
          </a:xfrm>
        </p:spPr>
        <p:txBody>
          <a:bodyPr anchor="ctr">
            <a:normAutofit/>
          </a:bodyPr>
          <a:lstStyle/>
          <a:p>
            <a:pPr algn="ctr"/>
            <a:r>
              <a:rPr lang="en-US" dirty="0"/>
              <a:t>Fear </a:t>
            </a:r>
            <a:br>
              <a:rPr lang="en-US" dirty="0"/>
            </a:br>
            <a:r>
              <a:rPr lang="en-US" dirty="0"/>
              <a:t>&amp; </a:t>
            </a:r>
            <a:br>
              <a:rPr lang="en-US" dirty="0"/>
            </a:br>
            <a:r>
              <a:rPr lang="en-US" dirty="0"/>
              <a:t>Blame</a:t>
            </a:r>
          </a:p>
        </p:txBody>
      </p:sp>
      <p:sp>
        <p:nvSpPr>
          <p:cNvPr id="3" name="Content Placeholder 2">
            <a:extLst>
              <a:ext uri="{FF2B5EF4-FFF2-40B4-BE49-F238E27FC236}">
                <a16:creationId xmlns:a16="http://schemas.microsoft.com/office/drawing/2014/main" id="{D5E05CAA-853A-3247-B574-F9512058D51E}"/>
              </a:ext>
            </a:extLst>
          </p:cNvPr>
          <p:cNvSpPr>
            <a:spLocks noGrp="1"/>
          </p:cNvSpPr>
          <p:nvPr>
            <p:ph idx="1"/>
          </p:nvPr>
        </p:nvSpPr>
        <p:spPr>
          <a:xfrm>
            <a:off x="4975861" y="804671"/>
            <a:ext cx="6399930" cy="5248657"/>
          </a:xfrm>
        </p:spPr>
        <p:txBody>
          <a:bodyPr anchor="ctr">
            <a:normAutofit/>
          </a:bodyPr>
          <a:lstStyle/>
          <a:p>
            <a:r>
              <a:rPr lang="en-US" sz="2400" dirty="0"/>
              <a:t>Increased accountability</a:t>
            </a:r>
          </a:p>
          <a:p>
            <a:r>
              <a:rPr lang="en-US" sz="2400" dirty="0"/>
              <a:t>Increased responsibility  </a:t>
            </a:r>
          </a:p>
          <a:p>
            <a:r>
              <a:rPr lang="en-US" sz="2400" dirty="0"/>
              <a:t>Insecurity in careers and ‘job for life’</a:t>
            </a:r>
          </a:p>
          <a:p>
            <a:r>
              <a:rPr lang="en-US" sz="2400" dirty="0"/>
              <a:t>Increased vulnerability</a:t>
            </a:r>
          </a:p>
          <a:p>
            <a:r>
              <a:rPr lang="en-US" sz="2400" dirty="0"/>
              <a:t>Rules and policies are important </a:t>
            </a:r>
          </a:p>
          <a:p>
            <a:r>
              <a:rPr lang="en-US" sz="2400" dirty="0"/>
              <a:t>Roles, titles and power are important</a:t>
            </a:r>
          </a:p>
          <a:p>
            <a:r>
              <a:rPr lang="en-US" sz="2400" dirty="0"/>
              <a:t>People will not speak up</a:t>
            </a:r>
          </a:p>
        </p:txBody>
      </p:sp>
    </p:spTree>
    <p:extLst>
      <p:ext uri="{BB962C8B-B14F-4D97-AF65-F5344CB8AC3E}">
        <p14:creationId xmlns:p14="http://schemas.microsoft.com/office/powerpoint/2010/main" val="2681919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DD85561A-9FAA-5A4F-8866-19E37948B27D}"/>
              </a:ext>
            </a:extLst>
          </p:cNvPr>
          <p:cNvSpPr>
            <a:spLocks noGrp="1"/>
          </p:cNvSpPr>
          <p:nvPr>
            <p:ph type="title"/>
          </p:nvPr>
        </p:nvSpPr>
        <p:spPr>
          <a:xfrm>
            <a:off x="806195" y="804672"/>
            <a:ext cx="3521359" cy="5248656"/>
          </a:xfrm>
        </p:spPr>
        <p:txBody>
          <a:bodyPr anchor="ctr">
            <a:normAutofit/>
          </a:bodyPr>
          <a:lstStyle/>
          <a:p>
            <a:pPr algn="ctr"/>
            <a:r>
              <a:rPr lang="en-US" dirty="0"/>
              <a:t>Key points</a:t>
            </a:r>
          </a:p>
        </p:txBody>
      </p:sp>
      <p:sp>
        <p:nvSpPr>
          <p:cNvPr id="3" name="Content Placeholder 2">
            <a:extLst>
              <a:ext uri="{FF2B5EF4-FFF2-40B4-BE49-F238E27FC236}">
                <a16:creationId xmlns:a16="http://schemas.microsoft.com/office/drawing/2014/main" id="{0B8876DC-72B9-B148-90FC-AFA76C9EC1C4}"/>
              </a:ext>
            </a:extLst>
          </p:cNvPr>
          <p:cNvSpPr>
            <a:spLocks noGrp="1"/>
          </p:cNvSpPr>
          <p:nvPr>
            <p:ph idx="1"/>
          </p:nvPr>
        </p:nvSpPr>
        <p:spPr>
          <a:xfrm>
            <a:off x="4975861" y="804671"/>
            <a:ext cx="6399930" cy="5248657"/>
          </a:xfrm>
        </p:spPr>
        <p:txBody>
          <a:bodyPr anchor="ctr">
            <a:normAutofit/>
          </a:bodyPr>
          <a:lstStyle/>
          <a:p>
            <a:r>
              <a:rPr lang="en-US" sz="2400" dirty="0"/>
              <a:t>Managerial approaches constrain overtly or covertly open dialogue and discussion by seeking compliance</a:t>
            </a:r>
          </a:p>
          <a:p>
            <a:r>
              <a:rPr lang="en-US" sz="2400" dirty="0"/>
              <a:t>Reflective practice and autonomy is controlled limiting constructive decision making and problem solving; concerns are not raised</a:t>
            </a:r>
          </a:p>
          <a:p>
            <a:r>
              <a:rPr lang="en-US" sz="2400" dirty="0"/>
              <a:t>Tacit knowledge is not valued</a:t>
            </a:r>
          </a:p>
          <a:p>
            <a:r>
              <a:rPr lang="en-US" sz="2400" dirty="0"/>
              <a:t>Profit before people</a:t>
            </a:r>
          </a:p>
          <a:p>
            <a:r>
              <a:rPr lang="en-US" sz="2400" dirty="0"/>
              <a:t>Occupational imbalance</a:t>
            </a:r>
          </a:p>
          <a:p>
            <a:r>
              <a:rPr lang="en-US" sz="2400" dirty="0"/>
              <a:t>Occupational compromise (Clouston 2014, 2015)</a:t>
            </a:r>
          </a:p>
          <a:p>
            <a:endParaRPr lang="en-US" dirty="0"/>
          </a:p>
        </p:txBody>
      </p:sp>
    </p:spTree>
    <p:extLst>
      <p:ext uri="{BB962C8B-B14F-4D97-AF65-F5344CB8AC3E}">
        <p14:creationId xmlns:p14="http://schemas.microsoft.com/office/powerpoint/2010/main" val="2243935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042CCFE2-93FC-F54E-9CE8-D14AB0A23B10}"/>
              </a:ext>
            </a:extLst>
          </p:cNvPr>
          <p:cNvSpPr>
            <a:spLocks noGrp="1"/>
          </p:cNvSpPr>
          <p:nvPr>
            <p:ph type="title"/>
          </p:nvPr>
        </p:nvSpPr>
        <p:spPr>
          <a:xfrm>
            <a:off x="806195" y="804672"/>
            <a:ext cx="3521359" cy="5248656"/>
          </a:xfrm>
        </p:spPr>
        <p:txBody>
          <a:bodyPr anchor="ctr">
            <a:normAutofit/>
          </a:bodyPr>
          <a:lstStyle/>
          <a:p>
            <a:pPr algn="ctr"/>
            <a:r>
              <a:rPr lang="en-US" dirty="0"/>
              <a:t>Solutions?</a:t>
            </a:r>
          </a:p>
        </p:txBody>
      </p:sp>
      <p:sp>
        <p:nvSpPr>
          <p:cNvPr id="3" name="Content Placeholder 2">
            <a:extLst>
              <a:ext uri="{FF2B5EF4-FFF2-40B4-BE49-F238E27FC236}">
                <a16:creationId xmlns:a16="http://schemas.microsoft.com/office/drawing/2014/main" id="{B9CE0916-58B9-7244-A2AC-E9E9DBC6CF85}"/>
              </a:ext>
            </a:extLst>
          </p:cNvPr>
          <p:cNvSpPr>
            <a:spLocks noGrp="1"/>
          </p:cNvSpPr>
          <p:nvPr>
            <p:ph idx="1"/>
          </p:nvPr>
        </p:nvSpPr>
        <p:spPr>
          <a:xfrm>
            <a:off x="4975861" y="804671"/>
            <a:ext cx="6399930" cy="5248657"/>
          </a:xfrm>
        </p:spPr>
        <p:txBody>
          <a:bodyPr anchor="ctr">
            <a:normAutofit/>
          </a:bodyPr>
          <a:lstStyle/>
          <a:p>
            <a:r>
              <a:rPr lang="en-GB" sz="2400" dirty="0"/>
              <a:t>People before profit</a:t>
            </a:r>
          </a:p>
          <a:p>
            <a:r>
              <a:rPr lang="en-GB" sz="2400" dirty="0"/>
              <a:t>Performativity needs to be  positively integrated into occupational life “the world is always in flux and the seeds of practice creation lie in the everyday activities of actors” (Lounsbury 2008 p.356).</a:t>
            </a:r>
          </a:p>
          <a:p>
            <a:r>
              <a:rPr lang="en-GB" sz="2400" dirty="0"/>
              <a:t>Integrity and ‘occupational reconciliation’ ie making personal choices in terms of occupational balance to address compromise (Clouston 2015)</a:t>
            </a:r>
          </a:p>
          <a:p>
            <a:endParaRPr lang="en-US" dirty="0"/>
          </a:p>
        </p:txBody>
      </p:sp>
    </p:spTree>
    <p:extLst>
      <p:ext uri="{BB962C8B-B14F-4D97-AF65-F5344CB8AC3E}">
        <p14:creationId xmlns:p14="http://schemas.microsoft.com/office/powerpoint/2010/main" val="2342184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89CAD71F-E2BD-0D4D-BF25-492194D9D64A}"/>
              </a:ext>
            </a:extLst>
          </p:cNvPr>
          <p:cNvSpPr>
            <a:spLocks noGrp="1"/>
          </p:cNvSpPr>
          <p:nvPr>
            <p:ph type="title"/>
          </p:nvPr>
        </p:nvSpPr>
        <p:spPr>
          <a:xfrm>
            <a:off x="806195" y="804672"/>
            <a:ext cx="3521359" cy="5248656"/>
          </a:xfrm>
        </p:spPr>
        <p:txBody>
          <a:bodyPr anchor="ctr">
            <a:normAutofit/>
          </a:bodyPr>
          <a:lstStyle/>
          <a:p>
            <a:pPr algn="ctr"/>
            <a:r>
              <a:rPr lang="en-US" dirty="0"/>
              <a:t>Discussion</a:t>
            </a:r>
          </a:p>
        </p:txBody>
      </p:sp>
      <p:sp>
        <p:nvSpPr>
          <p:cNvPr id="3" name="Content Placeholder 2">
            <a:extLst>
              <a:ext uri="{FF2B5EF4-FFF2-40B4-BE49-F238E27FC236}">
                <a16:creationId xmlns:a16="http://schemas.microsoft.com/office/drawing/2014/main" id="{57E6A81F-B39B-0F4A-971F-9565E1264D2B}"/>
              </a:ext>
            </a:extLst>
          </p:cNvPr>
          <p:cNvSpPr>
            <a:spLocks noGrp="1"/>
          </p:cNvSpPr>
          <p:nvPr>
            <p:ph idx="1"/>
          </p:nvPr>
        </p:nvSpPr>
        <p:spPr>
          <a:xfrm>
            <a:off x="4975861" y="804671"/>
            <a:ext cx="6399930" cy="5248657"/>
          </a:xfrm>
        </p:spPr>
        <p:txBody>
          <a:bodyPr anchor="ctr">
            <a:normAutofit/>
          </a:bodyPr>
          <a:lstStyle/>
          <a:p>
            <a:r>
              <a:rPr lang="en-GB" dirty="0"/>
              <a:t>What is the impact of neoliberalism on </a:t>
            </a:r>
          </a:p>
          <a:p>
            <a:pPr lvl="1"/>
            <a:r>
              <a:rPr lang="en-GB" dirty="0"/>
              <a:t>Occupational identity &amp; balance?</a:t>
            </a:r>
          </a:p>
          <a:p>
            <a:pPr lvl="1"/>
            <a:r>
              <a:rPr lang="en-GB" dirty="0"/>
              <a:t>Wellbeing &amp; meaning in life?</a:t>
            </a:r>
          </a:p>
          <a:p>
            <a:pPr lvl="1"/>
            <a:r>
              <a:rPr lang="en-GB" dirty="0"/>
              <a:t>Occupational science?</a:t>
            </a:r>
          </a:p>
          <a:p>
            <a:endParaRPr lang="en-US" dirty="0"/>
          </a:p>
        </p:txBody>
      </p:sp>
    </p:spTree>
    <p:extLst>
      <p:ext uri="{BB962C8B-B14F-4D97-AF65-F5344CB8AC3E}">
        <p14:creationId xmlns:p14="http://schemas.microsoft.com/office/powerpoint/2010/main" val="2151891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3" name="Rectangle 22">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useBgFill="1">
        <p:nvSpPr>
          <p:cNvPr id="27" name="Freeform: Shape 26">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086D4C1C-1028-1B46-BBE2-D969A1F69985}"/>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References</a:t>
            </a:r>
          </a:p>
        </p:txBody>
      </p:sp>
      <p:sp>
        <p:nvSpPr>
          <p:cNvPr id="3" name="Content Placeholder 2">
            <a:extLst>
              <a:ext uri="{FF2B5EF4-FFF2-40B4-BE49-F238E27FC236}">
                <a16:creationId xmlns:a16="http://schemas.microsoft.com/office/drawing/2014/main" id="{E97966EF-F3D5-CE4E-B8C5-C239EE80C8CE}"/>
              </a:ext>
            </a:extLst>
          </p:cNvPr>
          <p:cNvSpPr>
            <a:spLocks noGrp="1"/>
          </p:cNvSpPr>
          <p:nvPr>
            <p:ph idx="1"/>
          </p:nvPr>
        </p:nvSpPr>
        <p:spPr>
          <a:xfrm>
            <a:off x="327804" y="2286162"/>
            <a:ext cx="11352362" cy="4390683"/>
          </a:xfrm>
        </p:spPr>
        <p:txBody>
          <a:bodyPr>
            <a:noAutofit/>
          </a:bodyPr>
          <a:lstStyle/>
          <a:p>
            <a:pPr marL="0" lvl="0" indent="0">
              <a:buNone/>
            </a:pPr>
            <a:r>
              <a:rPr lang="en-GB" sz="1600" dirty="0">
                <a:latin typeface="+mn-lt"/>
              </a:rPr>
              <a:t>Clouston, TJ</a:t>
            </a:r>
            <a:r>
              <a:rPr lang="en-GB" sz="1600" b="1" dirty="0">
                <a:latin typeface="+mn-lt"/>
              </a:rPr>
              <a:t>. </a:t>
            </a:r>
            <a:r>
              <a:rPr lang="en-GB" sz="1600" dirty="0">
                <a:latin typeface="+mn-lt"/>
              </a:rPr>
              <a:t>2019a. Pearls of wisdom: Using the single case study or gem to identify strategies for mediating stress and work-life imbalance in healthcare staff. </a:t>
            </a:r>
            <a:r>
              <a:rPr lang="en-GB" sz="1600" i="1" dirty="0">
                <a:latin typeface="+mn-lt"/>
              </a:rPr>
              <a:t>Journal of Research in Nursing</a:t>
            </a:r>
            <a:r>
              <a:rPr lang="en-GB" sz="1600" dirty="0">
                <a:latin typeface="+mn-lt"/>
              </a:rPr>
              <a:t>. 24, 1-2, pp.61-67</a:t>
            </a:r>
          </a:p>
          <a:p>
            <a:pPr marL="0" lvl="0" indent="0">
              <a:buNone/>
            </a:pPr>
            <a:r>
              <a:rPr lang="en-GB" sz="1600" dirty="0">
                <a:latin typeface="+mn-lt"/>
              </a:rPr>
              <a:t>Clouston, TJ. 2019b. Pearls of wisdom: Rationale for Interpretive phenomenological analysis and the single case study or little gem. </a:t>
            </a:r>
            <a:r>
              <a:rPr lang="en-GB" sz="1600" i="1" dirty="0">
                <a:latin typeface="+mn-lt"/>
              </a:rPr>
              <a:t>Journal of Research in Nursing</a:t>
            </a:r>
            <a:r>
              <a:rPr lang="en-GB" sz="1600" dirty="0">
                <a:latin typeface="+mn-lt"/>
              </a:rPr>
              <a:t>. 24,1-2. Online supplement. </a:t>
            </a:r>
            <a:r>
              <a:rPr lang="en-GB" sz="1600" u="sng" dirty="0">
                <a:latin typeface="+mn-lt"/>
                <a:hlinkClick r:id="rId2">
                  <a:extLst>
                    <a:ext uri="{A12FA001-AC4F-418D-AE19-62706E023703}">
                      <ahyp:hlinkClr xmlns:ahyp="http://schemas.microsoft.com/office/drawing/2018/hyperlinkcolor" val="tx"/>
                    </a:ext>
                  </a:extLst>
                </a:hlinkClick>
              </a:rPr>
              <a:t>https://journals.sagepub.com/doi/suppl/10.1177/1744987118809506</a:t>
            </a:r>
            <a:endParaRPr lang="en-GB" sz="1600" dirty="0">
              <a:latin typeface="+mn-lt"/>
            </a:endParaRPr>
          </a:p>
          <a:p>
            <a:pPr marL="0" indent="0">
              <a:lnSpc>
                <a:spcPct val="90000"/>
              </a:lnSpc>
              <a:buNone/>
            </a:pPr>
            <a:r>
              <a:rPr lang="en-US" sz="1600" dirty="0"/>
              <a:t>Clouston, TJ. 2015. </a:t>
            </a:r>
            <a:r>
              <a:rPr lang="en-US" sz="1600" i="1" dirty="0"/>
              <a:t>Challenging stress, burnout and rust-out: Finding balance in busy lives</a:t>
            </a:r>
            <a:r>
              <a:rPr lang="en-US" sz="1600" dirty="0"/>
              <a:t>, London, Jessica Kingsley</a:t>
            </a:r>
          </a:p>
          <a:p>
            <a:pPr marL="0" indent="0">
              <a:lnSpc>
                <a:spcPct val="90000"/>
              </a:lnSpc>
              <a:buNone/>
            </a:pPr>
            <a:r>
              <a:rPr lang="en-US" sz="1600" dirty="0"/>
              <a:t>Clouston, TJ. 2014. Whose occupational balance is it anyway? The challenge of neoliberal capitalism and work-life imbalance.</a:t>
            </a:r>
            <a:r>
              <a:rPr lang="en-US" sz="1600" i="1" dirty="0"/>
              <a:t> British Journal of Occupational Therapy, </a:t>
            </a:r>
            <a:r>
              <a:rPr lang="en-US" sz="1600" dirty="0"/>
              <a:t>77,10, pp. 507-515. doi: 10.4276/030802214X14122630932430 </a:t>
            </a:r>
          </a:p>
          <a:p>
            <a:pPr marL="0" indent="0">
              <a:buNone/>
            </a:pPr>
            <a:r>
              <a:rPr lang="en-US" sz="1600" dirty="0"/>
              <a:t>European Commission 2017. </a:t>
            </a:r>
            <a:r>
              <a:rPr lang="en-GB" sz="1600" dirty="0"/>
              <a:t>Special Eurobarometer 467: Future of Europe - social issues. Available online at: </a:t>
            </a:r>
          </a:p>
          <a:p>
            <a:pPr marL="0" indent="0">
              <a:buNone/>
            </a:pPr>
            <a:r>
              <a:rPr lang="en-GB" sz="1600" u="sng" dirty="0">
                <a:hlinkClick r:id="rId3">
                  <a:extLst>
                    <a:ext uri="{A12FA001-AC4F-418D-AE19-62706E023703}">
                      <ahyp:hlinkClr xmlns:ahyp="http://schemas.microsoft.com/office/drawing/2018/hyperlinkcolor" val="tx"/>
                    </a:ext>
                  </a:extLst>
                </a:hlinkClick>
              </a:rPr>
              <a:t>http://open-data.europa.eu/en/data/dataset/S2179_88_1_467_ENG</a:t>
            </a:r>
            <a:r>
              <a:rPr lang="en-GB" sz="1600" dirty="0"/>
              <a:t>. Accessed 3</a:t>
            </a:r>
            <a:r>
              <a:rPr lang="en-GB" sz="1600" baseline="30000" dirty="0"/>
              <a:t>rd</a:t>
            </a:r>
            <a:r>
              <a:rPr lang="en-GB" sz="1600" dirty="0"/>
              <a:t> August 2018.</a:t>
            </a:r>
            <a:endParaRPr lang="en-US" sz="1600" dirty="0"/>
          </a:p>
          <a:p>
            <a:pPr marL="0" indent="0">
              <a:lnSpc>
                <a:spcPct val="90000"/>
              </a:lnSpc>
              <a:buNone/>
            </a:pPr>
            <a:r>
              <a:rPr lang="en-US" sz="1600" dirty="0"/>
              <a:t>Hall, S. 2011. The neoliberal revolution, </a:t>
            </a:r>
            <a:r>
              <a:rPr lang="en-US" sz="1600" i="1" dirty="0"/>
              <a:t>Cultural Studies</a:t>
            </a:r>
            <a:r>
              <a:rPr lang="en-US" sz="1600" dirty="0"/>
              <a:t>, 25,6, pp.705-728, doi:</a:t>
            </a:r>
            <a:r>
              <a:rPr lang="en-GB" sz="1600" dirty="0"/>
              <a:t> 10.1080/09502386.2011.619886</a:t>
            </a:r>
            <a:endParaRPr lang="en-US" sz="1600" dirty="0"/>
          </a:p>
          <a:p>
            <a:pPr marL="0" indent="0">
              <a:lnSpc>
                <a:spcPct val="90000"/>
              </a:lnSpc>
              <a:buNone/>
            </a:pPr>
            <a:r>
              <a:rPr lang="en-US" sz="1600" dirty="0"/>
              <a:t>Lounsbury, M. 2008. Institutional rationality and practice variation: new direction in the institutional analysis of practice. </a:t>
            </a:r>
            <a:r>
              <a:rPr lang="en-US" sz="1600" i="1" dirty="0"/>
              <a:t>Accounting Organizations and Society,</a:t>
            </a:r>
            <a:r>
              <a:rPr lang="en-US" sz="1600" dirty="0"/>
              <a:t> 33, 4-5, pp. 349-361</a:t>
            </a:r>
          </a:p>
        </p:txBody>
      </p:sp>
    </p:spTree>
    <p:extLst>
      <p:ext uri="{BB962C8B-B14F-4D97-AF65-F5344CB8AC3E}">
        <p14:creationId xmlns:p14="http://schemas.microsoft.com/office/powerpoint/2010/main" val="197254677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9"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74355F1E-E8D6-E54F-88B5-32980800B189}"/>
              </a:ext>
            </a:extLst>
          </p:cNvPr>
          <p:cNvSpPr>
            <a:spLocks noGrp="1"/>
          </p:cNvSpPr>
          <p:nvPr>
            <p:ph type="title"/>
          </p:nvPr>
        </p:nvSpPr>
        <p:spPr>
          <a:xfrm>
            <a:off x="806195" y="804672"/>
            <a:ext cx="3704020" cy="5248656"/>
          </a:xfrm>
        </p:spPr>
        <p:txBody>
          <a:bodyPr anchor="ctr">
            <a:normAutofit/>
          </a:bodyPr>
          <a:lstStyle/>
          <a:p>
            <a:pPr algn="ctr"/>
            <a:r>
              <a:rPr lang="en-US" sz="3600" dirty="0"/>
              <a:t>What is Neoliberalism?</a:t>
            </a:r>
          </a:p>
        </p:txBody>
      </p:sp>
      <p:sp>
        <p:nvSpPr>
          <p:cNvPr id="3" name="Content Placeholder 2">
            <a:extLst>
              <a:ext uri="{FF2B5EF4-FFF2-40B4-BE49-F238E27FC236}">
                <a16:creationId xmlns:a16="http://schemas.microsoft.com/office/drawing/2014/main" id="{59CE04F1-38D5-6840-A76A-22A086DC3E64}"/>
              </a:ext>
            </a:extLst>
          </p:cNvPr>
          <p:cNvSpPr>
            <a:spLocks noGrp="1"/>
          </p:cNvSpPr>
          <p:nvPr>
            <p:ph idx="1"/>
          </p:nvPr>
        </p:nvSpPr>
        <p:spPr>
          <a:xfrm>
            <a:off x="4975861" y="804671"/>
            <a:ext cx="6399930" cy="5548003"/>
          </a:xfrm>
        </p:spPr>
        <p:txBody>
          <a:bodyPr anchor="ctr">
            <a:normAutofit/>
          </a:bodyPr>
          <a:lstStyle/>
          <a:p>
            <a:r>
              <a:rPr lang="en-US" sz="2200" dirty="0"/>
              <a:t>Economic model</a:t>
            </a:r>
          </a:p>
          <a:p>
            <a:r>
              <a:rPr lang="en-US" sz="2200" dirty="0"/>
              <a:t>Capitalism with its gloves off</a:t>
            </a:r>
          </a:p>
          <a:p>
            <a:r>
              <a:rPr lang="en-GB" sz="2200" dirty="0"/>
              <a:t>It is a potent force in the global economy creating an intricate web of interdependent market forces that have become a central pivotal point of everyday interaction and dialogue. </a:t>
            </a:r>
          </a:p>
          <a:p>
            <a:r>
              <a:rPr lang="en-GB" sz="2200" dirty="0"/>
              <a:t>Its principles promote:</a:t>
            </a:r>
          </a:p>
          <a:p>
            <a:pPr lvl="1"/>
            <a:r>
              <a:rPr lang="en-GB" sz="2000" dirty="0"/>
              <a:t>productivity and growth over health &amp; wellbeing; </a:t>
            </a:r>
          </a:p>
          <a:p>
            <a:pPr lvl="1"/>
            <a:r>
              <a:rPr lang="en-GB" sz="2000" dirty="0"/>
              <a:t>individualism over solidarity &amp; collectivism </a:t>
            </a:r>
          </a:p>
          <a:p>
            <a:pPr lvl="1"/>
            <a:r>
              <a:rPr lang="en-GB" sz="2000" dirty="0"/>
              <a:t>places paid work as the raison d’être of daily occupations. </a:t>
            </a:r>
          </a:p>
          <a:p>
            <a:endParaRPr lang="en-US" dirty="0"/>
          </a:p>
        </p:txBody>
      </p:sp>
    </p:spTree>
    <p:extLst>
      <p:ext uri="{BB962C8B-B14F-4D97-AF65-F5344CB8AC3E}">
        <p14:creationId xmlns:p14="http://schemas.microsoft.com/office/powerpoint/2010/main" val="1708934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A3FE6B9-9C40-3F4C-A904-A3F87BA6554D}"/>
              </a:ext>
            </a:extLst>
          </p:cNvPr>
          <p:cNvSpPr>
            <a:spLocks noGrp="1"/>
          </p:cNvSpPr>
          <p:nvPr>
            <p:ph type="title"/>
          </p:nvPr>
        </p:nvSpPr>
        <p:spPr>
          <a:xfrm>
            <a:off x="806195" y="804672"/>
            <a:ext cx="3521359" cy="5248656"/>
          </a:xfrm>
        </p:spPr>
        <p:txBody>
          <a:bodyPr anchor="ctr">
            <a:normAutofit/>
          </a:bodyPr>
          <a:lstStyle/>
          <a:p>
            <a:pPr algn="ctr"/>
            <a:r>
              <a:rPr lang="en-US" sz="3900" dirty="0"/>
              <a:t>The impact of neoliberalism on daily life</a:t>
            </a:r>
          </a:p>
        </p:txBody>
      </p:sp>
      <p:sp>
        <p:nvSpPr>
          <p:cNvPr id="7" name="Content Placeholder 2">
            <a:extLst>
              <a:ext uri="{FF2B5EF4-FFF2-40B4-BE49-F238E27FC236}">
                <a16:creationId xmlns:a16="http://schemas.microsoft.com/office/drawing/2014/main" id="{9CDFA431-FDDA-4E45-A673-D546BF14857A}"/>
              </a:ext>
            </a:extLst>
          </p:cNvPr>
          <p:cNvSpPr>
            <a:spLocks noGrp="1"/>
          </p:cNvSpPr>
          <p:nvPr>
            <p:ph idx="1"/>
          </p:nvPr>
        </p:nvSpPr>
        <p:spPr>
          <a:xfrm>
            <a:off x="4975861" y="804671"/>
            <a:ext cx="6399930" cy="5248657"/>
          </a:xfrm>
        </p:spPr>
        <p:txBody>
          <a:bodyPr anchor="ctr">
            <a:normAutofit/>
          </a:bodyPr>
          <a:lstStyle/>
          <a:p>
            <a:r>
              <a:rPr lang="en-GB" dirty="0"/>
              <a:t>Neoliberalism is a process of transformation in terms of values and ways of being. </a:t>
            </a:r>
          </a:p>
          <a:p>
            <a:r>
              <a:rPr lang="en-GB" dirty="0"/>
              <a:t>Interestingly, whilst it is a shared ideology in terms of its use as a tool of productivity and growth internationally, it is not a single system (Hall, 2011). </a:t>
            </a:r>
          </a:p>
          <a:p>
            <a:r>
              <a:rPr lang="en-GB" dirty="0"/>
              <a:t>Critical differences exist within the cultural contexts of East and West, and between the socially biased European perspective and individualistic stance of the Anglo-American approach.</a:t>
            </a:r>
          </a:p>
          <a:p>
            <a:r>
              <a:rPr lang="en-GB" dirty="0"/>
              <a:t>The UK is the most individualistic country in Europe (European Commission, 2017). </a:t>
            </a:r>
          </a:p>
          <a:p>
            <a:pPr marL="0" indent="0">
              <a:buNone/>
            </a:pPr>
            <a:endParaRPr lang="en-GB" dirty="0"/>
          </a:p>
        </p:txBody>
      </p:sp>
    </p:spTree>
    <p:extLst>
      <p:ext uri="{BB962C8B-B14F-4D97-AF65-F5344CB8AC3E}">
        <p14:creationId xmlns:p14="http://schemas.microsoft.com/office/powerpoint/2010/main" val="2309005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9"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2CF974C2-61B6-384D-B297-EA610349F86B}"/>
              </a:ext>
            </a:extLst>
          </p:cNvPr>
          <p:cNvSpPr>
            <a:spLocks noGrp="1"/>
          </p:cNvSpPr>
          <p:nvPr>
            <p:ph type="title"/>
          </p:nvPr>
        </p:nvSpPr>
        <p:spPr>
          <a:xfrm>
            <a:off x="806195" y="804672"/>
            <a:ext cx="3521359" cy="5248656"/>
          </a:xfrm>
        </p:spPr>
        <p:txBody>
          <a:bodyPr anchor="ctr">
            <a:normAutofit/>
          </a:bodyPr>
          <a:lstStyle/>
          <a:p>
            <a:pPr algn="ctr"/>
            <a:r>
              <a:rPr lang="en-US" sz="3600" dirty="0"/>
              <a:t>What is Individualism?</a:t>
            </a:r>
          </a:p>
        </p:txBody>
      </p:sp>
      <p:sp>
        <p:nvSpPr>
          <p:cNvPr id="3" name="Content Placeholder 2">
            <a:extLst>
              <a:ext uri="{FF2B5EF4-FFF2-40B4-BE49-F238E27FC236}">
                <a16:creationId xmlns:a16="http://schemas.microsoft.com/office/drawing/2014/main" id="{5735993A-63D0-2544-98E8-1E542DB8B764}"/>
              </a:ext>
            </a:extLst>
          </p:cNvPr>
          <p:cNvSpPr>
            <a:spLocks noGrp="1"/>
          </p:cNvSpPr>
          <p:nvPr>
            <p:ph idx="1"/>
          </p:nvPr>
        </p:nvSpPr>
        <p:spPr>
          <a:xfrm>
            <a:off x="4975861" y="804671"/>
            <a:ext cx="6399930" cy="5248657"/>
          </a:xfrm>
        </p:spPr>
        <p:txBody>
          <a:bodyPr anchor="ctr">
            <a:normAutofit/>
          </a:bodyPr>
          <a:lstStyle/>
          <a:p>
            <a:r>
              <a:rPr lang="en-GB" dirty="0"/>
              <a:t>Increased responsibility</a:t>
            </a:r>
          </a:p>
          <a:p>
            <a:r>
              <a:rPr lang="en-US" dirty="0"/>
              <a:t>Increased accountability </a:t>
            </a:r>
          </a:p>
          <a:p>
            <a:r>
              <a:rPr lang="en-US" dirty="0"/>
              <a:t>Transition of power …..person OR organization</a:t>
            </a:r>
          </a:p>
          <a:p>
            <a:r>
              <a:rPr lang="en-US" dirty="0"/>
              <a:t>Erodes collectivism &amp; solidarity</a:t>
            </a:r>
          </a:p>
          <a:p>
            <a:r>
              <a:rPr lang="en-US" dirty="0"/>
              <a:t>Lack of choice and limits control</a:t>
            </a:r>
          </a:p>
        </p:txBody>
      </p:sp>
    </p:spTree>
    <p:extLst>
      <p:ext uri="{BB962C8B-B14F-4D97-AF65-F5344CB8AC3E}">
        <p14:creationId xmlns:p14="http://schemas.microsoft.com/office/powerpoint/2010/main" val="1810857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DC82C67E-2A5F-0F46-8E25-DE1A1240DFFB}"/>
              </a:ext>
            </a:extLst>
          </p:cNvPr>
          <p:cNvSpPr>
            <a:spLocks noGrp="1"/>
          </p:cNvSpPr>
          <p:nvPr>
            <p:ph type="title"/>
          </p:nvPr>
        </p:nvSpPr>
        <p:spPr>
          <a:xfrm>
            <a:off x="806195" y="804672"/>
            <a:ext cx="3521359" cy="5248656"/>
          </a:xfrm>
        </p:spPr>
        <p:txBody>
          <a:bodyPr anchor="ctr">
            <a:normAutofit/>
          </a:bodyPr>
          <a:lstStyle/>
          <a:p>
            <a:pPr algn="ctr"/>
            <a:r>
              <a:rPr lang="en-US" sz="3900" dirty="0"/>
              <a:t>Impact on occupational life?</a:t>
            </a:r>
          </a:p>
        </p:txBody>
      </p:sp>
      <p:sp>
        <p:nvSpPr>
          <p:cNvPr id="3" name="Content Placeholder 2">
            <a:extLst>
              <a:ext uri="{FF2B5EF4-FFF2-40B4-BE49-F238E27FC236}">
                <a16:creationId xmlns:a16="http://schemas.microsoft.com/office/drawing/2014/main" id="{656D39E3-62C9-064F-BEEF-47922AD540FC}"/>
              </a:ext>
            </a:extLst>
          </p:cNvPr>
          <p:cNvSpPr>
            <a:spLocks noGrp="1"/>
          </p:cNvSpPr>
          <p:nvPr>
            <p:ph idx="1"/>
          </p:nvPr>
        </p:nvSpPr>
        <p:spPr>
          <a:xfrm>
            <a:off x="4975861" y="804671"/>
            <a:ext cx="6399930" cy="5248657"/>
          </a:xfrm>
        </p:spPr>
        <p:txBody>
          <a:bodyPr anchor="ctr">
            <a:normAutofit/>
          </a:bodyPr>
          <a:lstStyle/>
          <a:p>
            <a:r>
              <a:rPr lang="en-GB" sz="2400" dirty="0"/>
              <a:t>How then is this changing worldscape impacting on the everyday occupational context and the lived experience of meaning and wellbeing in life?</a:t>
            </a:r>
          </a:p>
          <a:p>
            <a:r>
              <a:rPr lang="en-GB" sz="2400" dirty="0"/>
              <a:t>Talked to occupational therapists working  in health and social care in the UK about </a:t>
            </a:r>
            <a:r>
              <a:rPr lang="en-GB" sz="2400"/>
              <a:t>how paid work </a:t>
            </a:r>
            <a:r>
              <a:rPr lang="en-GB" sz="2400" dirty="0"/>
              <a:t>was impacting on their health, wellbeing and meaning </a:t>
            </a:r>
            <a:r>
              <a:rPr lang="en-GB" sz="2400"/>
              <a:t>in life……..</a:t>
            </a:r>
            <a:endParaRPr lang="en-GB" sz="2400" dirty="0"/>
          </a:p>
          <a:p>
            <a:pPr marL="0" indent="0">
              <a:buNone/>
            </a:pPr>
            <a:endParaRPr lang="en-US" dirty="0"/>
          </a:p>
        </p:txBody>
      </p:sp>
    </p:spTree>
    <p:extLst>
      <p:ext uri="{BB962C8B-B14F-4D97-AF65-F5344CB8AC3E}">
        <p14:creationId xmlns:p14="http://schemas.microsoft.com/office/powerpoint/2010/main" val="430459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0" name="Rectangle 20">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1" name="Rectangle 22">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24">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3" name="Picture 26">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9"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3BB0FC18-D65F-4C4B-AD3B-2040E03A3FBD}"/>
              </a:ext>
            </a:extLst>
          </p:cNvPr>
          <p:cNvSpPr>
            <a:spLocks noGrp="1"/>
          </p:cNvSpPr>
          <p:nvPr>
            <p:ph type="title"/>
          </p:nvPr>
        </p:nvSpPr>
        <p:spPr>
          <a:xfrm>
            <a:off x="806195" y="804672"/>
            <a:ext cx="3521359" cy="5248656"/>
          </a:xfrm>
        </p:spPr>
        <p:txBody>
          <a:bodyPr anchor="ctr">
            <a:normAutofit/>
          </a:bodyPr>
          <a:lstStyle/>
          <a:p>
            <a:pPr algn="ctr"/>
            <a:r>
              <a:rPr lang="en-US" sz="2600" dirty="0"/>
              <a:t>Interpretive Phenomenological Analysis (IPA)</a:t>
            </a:r>
          </a:p>
        </p:txBody>
      </p:sp>
      <p:sp>
        <p:nvSpPr>
          <p:cNvPr id="3" name="Content Placeholder 2">
            <a:extLst>
              <a:ext uri="{FF2B5EF4-FFF2-40B4-BE49-F238E27FC236}">
                <a16:creationId xmlns:a16="http://schemas.microsoft.com/office/drawing/2014/main" id="{8F295104-818B-BC48-9E82-65C08EFEED6B}"/>
              </a:ext>
            </a:extLst>
          </p:cNvPr>
          <p:cNvSpPr>
            <a:spLocks noGrp="1"/>
          </p:cNvSpPr>
          <p:nvPr>
            <p:ph idx="1"/>
          </p:nvPr>
        </p:nvSpPr>
        <p:spPr>
          <a:xfrm>
            <a:off x="4750680" y="630621"/>
            <a:ext cx="6890332" cy="5787764"/>
          </a:xfrm>
        </p:spPr>
        <p:txBody>
          <a:bodyPr anchor="ctr">
            <a:normAutofit/>
          </a:bodyPr>
          <a:lstStyle/>
          <a:p>
            <a:pPr>
              <a:lnSpc>
                <a:spcPct val="90000"/>
              </a:lnSpc>
            </a:pPr>
            <a:r>
              <a:rPr lang="en-US" sz="2200" dirty="0"/>
              <a:t>Based on 3 key philosophical principles of</a:t>
            </a:r>
          </a:p>
          <a:p>
            <a:pPr lvl="1">
              <a:lnSpc>
                <a:spcPct val="90000"/>
              </a:lnSpc>
            </a:pPr>
            <a:r>
              <a:rPr lang="en-US" sz="2200" dirty="0"/>
              <a:t>descriptive phenomenology,</a:t>
            </a:r>
          </a:p>
          <a:p>
            <a:pPr lvl="1">
              <a:lnSpc>
                <a:spcPct val="90000"/>
              </a:lnSpc>
            </a:pPr>
            <a:r>
              <a:rPr lang="en-US" sz="2200" dirty="0"/>
              <a:t>hermeneutics (interpretive)</a:t>
            </a:r>
          </a:p>
          <a:p>
            <a:pPr lvl="1">
              <a:lnSpc>
                <a:spcPct val="90000"/>
              </a:lnSpc>
            </a:pPr>
            <a:r>
              <a:rPr lang="en-US" sz="2200" dirty="0"/>
              <a:t>symbolic interactionism</a:t>
            </a:r>
          </a:p>
          <a:p>
            <a:pPr lvl="0">
              <a:lnSpc>
                <a:spcPct val="90000"/>
              </a:lnSpc>
            </a:pPr>
            <a:r>
              <a:rPr lang="en-GB" sz="2200" dirty="0"/>
              <a:t>Attempts to ‘go back to the things themselves’ (Husserl, 1900-1901/2002: 168 cited in Smith, 2015: 644) to explain the </a:t>
            </a:r>
            <a:r>
              <a:rPr lang="en-GB" sz="2200" i="1" dirty="0"/>
              <a:t>essence</a:t>
            </a:r>
            <a:r>
              <a:rPr lang="en-GB" sz="2200" dirty="0"/>
              <a:t> of lived experience (Smith et al., 2009). </a:t>
            </a:r>
          </a:p>
          <a:p>
            <a:pPr lvl="0">
              <a:lnSpc>
                <a:spcPct val="90000"/>
              </a:lnSpc>
            </a:pPr>
            <a:r>
              <a:rPr lang="en-GB" sz="2200" dirty="0"/>
              <a:t>The researcher is an active participant in the study </a:t>
            </a:r>
          </a:p>
          <a:p>
            <a:pPr lvl="0">
              <a:lnSpc>
                <a:spcPct val="90000"/>
              </a:lnSpc>
            </a:pPr>
            <a:r>
              <a:rPr lang="en-GB" sz="2200" dirty="0"/>
              <a:t>Understands that to be human is essentially a process of meaning making through interpretation…….</a:t>
            </a:r>
          </a:p>
          <a:p>
            <a:pPr lvl="0">
              <a:lnSpc>
                <a:spcPct val="90000"/>
              </a:lnSpc>
            </a:pPr>
            <a:r>
              <a:rPr lang="en-GB" sz="2200" dirty="0"/>
              <a:t>Idiographic (Clouston 2019a,b)</a:t>
            </a:r>
          </a:p>
          <a:p>
            <a:pPr marL="0" indent="0">
              <a:lnSpc>
                <a:spcPct val="90000"/>
              </a:lnSpc>
              <a:buNone/>
            </a:pPr>
            <a:endParaRPr lang="en-US" sz="1700" dirty="0"/>
          </a:p>
        </p:txBody>
      </p:sp>
    </p:spTree>
    <p:extLst>
      <p:ext uri="{BB962C8B-B14F-4D97-AF65-F5344CB8AC3E}">
        <p14:creationId xmlns:p14="http://schemas.microsoft.com/office/powerpoint/2010/main" val="736534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855BC4D5-98E1-4946-81F3-77C04D7B9EAB}"/>
              </a:ext>
            </a:extLst>
          </p:cNvPr>
          <p:cNvSpPr>
            <a:spLocks noGrp="1"/>
          </p:cNvSpPr>
          <p:nvPr>
            <p:ph type="title"/>
          </p:nvPr>
        </p:nvSpPr>
        <p:spPr>
          <a:xfrm>
            <a:off x="806195" y="804672"/>
            <a:ext cx="3521359" cy="5248656"/>
          </a:xfrm>
        </p:spPr>
        <p:txBody>
          <a:bodyPr anchor="ctr">
            <a:normAutofit/>
          </a:bodyPr>
          <a:lstStyle/>
          <a:p>
            <a:pPr algn="ctr"/>
            <a:r>
              <a:rPr lang="en-US" dirty="0"/>
              <a:t>Findings</a:t>
            </a:r>
          </a:p>
        </p:txBody>
      </p:sp>
      <p:sp>
        <p:nvSpPr>
          <p:cNvPr id="3" name="Content Placeholder 2">
            <a:extLst>
              <a:ext uri="{FF2B5EF4-FFF2-40B4-BE49-F238E27FC236}">
                <a16:creationId xmlns:a16="http://schemas.microsoft.com/office/drawing/2014/main" id="{C20C184B-522A-4147-93EC-A0F23024DAF3}"/>
              </a:ext>
            </a:extLst>
          </p:cNvPr>
          <p:cNvSpPr>
            <a:spLocks noGrp="1"/>
          </p:cNvSpPr>
          <p:nvPr>
            <p:ph idx="1"/>
          </p:nvPr>
        </p:nvSpPr>
        <p:spPr>
          <a:xfrm>
            <a:off x="4975861" y="804671"/>
            <a:ext cx="6399930" cy="5248657"/>
          </a:xfrm>
        </p:spPr>
        <p:txBody>
          <a:bodyPr anchor="ctr">
            <a:normAutofit/>
          </a:bodyPr>
          <a:lstStyle/>
          <a:p>
            <a:r>
              <a:rPr lang="en-US" sz="2400" dirty="0"/>
              <a:t>Impact on occupational life </a:t>
            </a:r>
          </a:p>
          <a:p>
            <a:r>
              <a:rPr lang="en-US" sz="2400" dirty="0"/>
              <a:t>Occupational compromise &amp; imbalance</a:t>
            </a:r>
          </a:p>
          <a:p>
            <a:r>
              <a:rPr lang="en-US" sz="2400" dirty="0"/>
              <a:t>Cultures of performativity &amp; power</a:t>
            </a:r>
          </a:p>
          <a:p>
            <a:r>
              <a:rPr lang="en-US" sz="2400" dirty="0"/>
              <a:t>Cultures of pressure &amp; stress</a:t>
            </a:r>
          </a:p>
          <a:p>
            <a:r>
              <a:rPr lang="en-US" sz="2400" dirty="0"/>
              <a:t>Cultures of fear &amp; blame</a:t>
            </a:r>
          </a:p>
        </p:txBody>
      </p:sp>
    </p:spTree>
    <p:extLst>
      <p:ext uri="{BB962C8B-B14F-4D97-AF65-F5344CB8AC3E}">
        <p14:creationId xmlns:p14="http://schemas.microsoft.com/office/powerpoint/2010/main" val="53800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2928B4-70A6-934E-BC3E-5D4E953E1756}"/>
              </a:ext>
            </a:extLst>
          </p:cNvPr>
          <p:cNvSpPr>
            <a:spLocks noGrp="1"/>
          </p:cNvSpPr>
          <p:nvPr>
            <p:ph type="title"/>
          </p:nvPr>
        </p:nvSpPr>
        <p:spPr>
          <a:xfrm>
            <a:off x="648930" y="629266"/>
            <a:ext cx="6188190" cy="1622321"/>
          </a:xfrm>
        </p:spPr>
        <p:txBody>
          <a:bodyPr>
            <a:normAutofit/>
          </a:bodyPr>
          <a:lstStyle/>
          <a:p>
            <a:r>
              <a:rPr lang="en-US" dirty="0">
                <a:solidFill>
                  <a:srgbClr val="EBEBEB"/>
                </a:solidFill>
              </a:rPr>
              <a:t>Impact on occupational life</a:t>
            </a:r>
          </a:p>
        </p:txBody>
      </p:sp>
      <p:sp>
        <p:nvSpPr>
          <p:cNvPr id="3" name="Content Placeholder 2">
            <a:extLst>
              <a:ext uri="{FF2B5EF4-FFF2-40B4-BE49-F238E27FC236}">
                <a16:creationId xmlns:a16="http://schemas.microsoft.com/office/drawing/2014/main" id="{89D46EE6-E2DE-D24B-94B7-89B9FC41C160}"/>
              </a:ext>
            </a:extLst>
          </p:cNvPr>
          <p:cNvSpPr>
            <a:spLocks noGrp="1"/>
          </p:cNvSpPr>
          <p:nvPr>
            <p:ph idx="1"/>
          </p:nvPr>
        </p:nvSpPr>
        <p:spPr>
          <a:xfrm>
            <a:off x="648930" y="2251587"/>
            <a:ext cx="5860824" cy="4263189"/>
          </a:xfrm>
        </p:spPr>
        <p:txBody>
          <a:bodyPr>
            <a:normAutofit/>
          </a:bodyPr>
          <a:lstStyle/>
          <a:p>
            <a:r>
              <a:rPr lang="en-GB" sz="2400" dirty="0">
                <a:solidFill>
                  <a:srgbClr val="FFFFFF"/>
                </a:solidFill>
              </a:rPr>
              <a:t>In occupational terms it is creating profound state of “occupational compromise” (Clouston (2014, p.514)</a:t>
            </a:r>
            <a:r>
              <a:rPr lang="en-US" sz="2400" dirty="0">
                <a:solidFill>
                  <a:srgbClr val="FFFFFF"/>
                </a:solidFill>
              </a:rPr>
              <a:t> i.e. losing personally chosen meaningful occupations  in order to achieve work and life obligatory tasks or chores.</a:t>
            </a:r>
          </a:p>
          <a:p>
            <a:r>
              <a:rPr lang="en-US" sz="2400" dirty="0">
                <a:solidFill>
                  <a:srgbClr val="FFFFFF"/>
                </a:solidFill>
              </a:rPr>
              <a:t>Why?</a:t>
            </a:r>
          </a:p>
          <a:p>
            <a:endParaRPr lang="en-US" dirty="0">
              <a:solidFill>
                <a:srgbClr val="FFFFFF"/>
              </a:solidFill>
            </a:endParaRPr>
          </a:p>
        </p:txBody>
      </p:sp>
      <p:sp>
        <p:nvSpPr>
          <p:cNvPr id="40"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dirty="0"/>
          </a:p>
        </p:txBody>
      </p:sp>
      <p:pic>
        <p:nvPicPr>
          <p:cNvPr id="6" name="Picture 5">
            <a:extLst>
              <a:ext uri="{FF2B5EF4-FFF2-40B4-BE49-F238E27FC236}">
                <a16:creationId xmlns:a16="http://schemas.microsoft.com/office/drawing/2014/main" id="{427EF8F1-5BF6-094D-B3C2-2230302D448B}"/>
              </a:ext>
            </a:extLst>
          </p:cNvPr>
          <p:cNvPicPr>
            <a:picLocks noChangeAspect="1"/>
          </p:cNvPicPr>
          <p:nvPr/>
        </p:nvPicPr>
        <p:blipFill>
          <a:blip r:embed="rId3"/>
          <a:stretch>
            <a:fillRect/>
          </a:stretch>
        </p:blipFill>
        <p:spPr>
          <a:xfrm>
            <a:off x="6509754" y="0"/>
            <a:ext cx="6694687" cy="6858000"/>
          </a:xfrm>
          <a:prstGeom prst="rect">
            <a:avLst/>
          </a:prstGeom>
        </p:spPr>
      </p:pic>
    </p:spTree>
    <p:extLst>
      <p:ext uri="{BB962C8B-B14F-4D97-AF65-F5344CB8AC3E}">
        <p14:creationId xmlns:p14="http://schemas.microsoft.com/office/powerpoint/2010/main" val="512368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9"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C3577624-A0FC-1C43-9801-385E176A35F2}"/>
              </a:ext>
            </a:extLst>
          </p:cNvPr>
          <p:cNvSpPr>
            <a:spLocks noGrp="1"/>
          </p:cNvSpPr>
          <p:nvPr>
            <p:ph type="title"/>
          </p:nvPr>
        </p:nvSpPr>
        <p:spPr>
          <a:xfrm>
            <a:off x="806195" y="804672"/>
            <a:ext cx="3845050" cy="5248656"/>
          </a:xfrm>
        </p:spPr>
        <p:txBody>
          <a:bodyPr anchor="ctr">
            <a:normAutofit/>
          </a:bodyPr>
          <a:lstStyle/>
          <a:p>
            <a:pPr algn="ctr"/>
            <a:r>
              <a:rPr lang="en-US" sz="3900" dirty="0"/>
              <a:t>Occupational compromise </a:t>
            </a:r>
            <a:br>
              <a:rPr lang="en-US" sz="3900" dirty="0"/>
            </a:br>
            <a:r>
              <a:rPr lang="en-US" sz="3900" dirty="0"/>
              <a:t>&amp; </a:t>
            </a:r>
            <a:br>
              <a:rPr lang="en-US" sz="3900" dirty="0"/>
            </a:br>
            <a:r>
              <a:rPr lang="en-US" sz="3900" dirty="0"/>
              <a:t>imbalance</a:t>
            </a:r>
          </a:p>
        </p:txBody>
      </p:sp>
      <p:sp>
        <p:nvSpPr>
          <p:cNvPr id="3" name="Content Placeholder 2">
            <a:extLst>
              <a:ext uri="{FF2B5EF4-FFF2-40B4-BE49-F238E27FC236}">
                <a16:creationId xmlns:a16="http://schemas.microsoft.com/office/drawing/2014/main" id="{503211DA-5500-0C48-BAE0-64B0717277BC}"/>
              </a:ext>
            </a:extLst>
          </p:cNvPr>
          <p:cNvSpPr>
            <a:spLocks noGrp="1"/>
          </p:cNvSpPr>
          <p:nvPr>
            <p:ph idx="1"/>
          </p:nvPr>
        </p:nvSpPr>
        <p:spPr>
          <a:xfrm>
            <a:off x="4975861" y="804671"/>
            <a:ext cx="6399930" cy="5248657"/>
          </a:xfrm>
        </p:spPr>
        <p:txBody>
          <a:bodyPr anchor="ctr">
            <a:normAutofit/>
          </a:bodyPr>
          <a:lstStyle/>
          <a:p>
            <a:r>
              <a:rPr lang="en-US" sz="2400" dirty="0"/>
              <a:t>Work is more flexible but is predicated to the organization not the individual</a:t>
            </a:r>
          </a:p>
          <a:p>
            <a:r>
              <a:rPr lang="en-US" sz="2400" dirty="0"/>
              <a:t>Work is the main occupation, is prioritized and is greedy </a:t>
            </a:r>
          </a:p>
          <a:p>
            <a:r>
              <a:rPr lang="en-US" sz="2400" dirty="0"/>
              <a:t>Other ‘ought to’ and ‘have to do’ occupations come second</a:t>
            </a:r>
          </a:p>
          <a:p>
            <a:r>
              <a:rPr lang="en-US" sz="2400" dirty="0"/>
              <a:t>Other occupations (the things you do for their own sake …so meaningful ones) are a poor third or compromised (Clouston 2014 pp. 514</a:t>
            </a:r>
            <a:r>
              <a:rPr lang="en-US" dirty="0"/>
              <a:t>)</a:t>
            </a:r>
          </a:p>
        </p:txBody>
      </p:sp>
    </p:spTree>
    <p:extLst>
      <p:ext uri="{BB962C8B-B14F-4D97-AF65-F5344CB8AC3E}">
        <p14:creationId xmlns:p14="http://schemas.microsoft.com/office/powerpoint/2010/main" val="16677279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990</Words>
  <Application>Microsoft Macintosh PowerPoint</Application>
  <PresentationFormat>Widescreen</PresentationFormat>
  <Paragraphs>103</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Wingdings 3</vt:lpstr>
      <vt:lpstr>Ion</vt:lpstr>
      <vt:lpstr>  Neoliberalism  &amp;  its Transitional Impact  on  Everyday Occupations, Wellbeing &amp; Meaning in Life</vt:lpstr>
      <vt:lpstr>What is Neoliberalism?</vt:lpstr>
      <vt:lpstr>The impact of neoliberalism on daily life</vt:lpstr>
      <vt:lpstr>What is Individualism?</vt:lpstr>
      <vt:lpstr>Impact on occupational life?</vt:lpstr>
      <vt:lpstr>Interpretive Phenomenological Analysis (IPA)</vt:lpstr>
      <vt:lpstr>Findings</vt:lpstr>
      <vt:lpstr>Impact on occupational life</vt:lpstr>
      <vt:lpstr>Occupational compromise  &amp;  imbalance</vt:lpstr>
      <vt:lpstr>Performativity &amp; Power</vt:lpstr>
      <vt:lpstr>Pressure  &amp;  Stress</vt:lpstr>
      <vt:lpstr>Fear  &amp;  Blame</vt:lpstr>
      <vt:lpstr>Key points</vt:lpstr>
      <vt:lpstr>Solutions?</vt:lpstr>
      <vt:lpstr>Discussion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Neoliberalism  &amp;  its Transitional Impact  on  Everyday Occupations, Wellbeing &amp; Meaning in Life</dc:title>
  <dc:creator>Teena Clouston</dc:creator>
  <cp:lastModifiedBy>Teena Clouston</cp:lastModifiedBy>
  <cp:revision>3</cp:revision>
  <dcterms:created xsi:type="dcterms:W3CDTF">2019-08-22T13:43:17Z</dcterms:created>
  <dcterms:modified xsi:type="dcterms:W3CDTF">2019-08-27T14:28:03Z</dcterms:modified>
</cp:coreProperties>
</file>