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269" r:id="rId2"/>
    <p:sldId id="295" r:id="rId3"/>
    <p:sldId id="332" r:id="rId4"/>
    <p:sldId id="333" r:id="rId5"/>
    <p:sldId id="334" r:id="rId6"/>
    <p:sldId id="339" r:id="rId7"/>
    <p:sldId id="340" r:id="rId8"/>
    <p:sldId id="335" r:id="rId9"/>
    <p:sldId id="337" r:id="rId10"/>
    <p:sldId id="344" r:id="rId11"/>
    <p:sldId id="336" r:id="rId12"/>
    <p:sldId id="338" r:id="rId13"/>
    <p:sldId id="341" r:id="rId14"/>
    <p:sldId id="342" r:id="rId15"/>
    <p:sldId id="343" r:id="rId16"/>
    <p:sldId id="297" r:id="rId17"/>
    <p:sldId id="324" r:id="rId18"/>
    <p:sldId id="292" r:id="rId19"/>
    <p:sldId id="326" r:id="rId20"/>
    <p:sldId id="327" r:id="rId21"/>
    <p:sldId id="328" r:id="rId22"/>
    <p:sldId id="312" r:id="rId23"/>
    <p:sldId id="313" r:id="rId24"/>
    <p:sldId id="314" r:id="rId25"/>
    <p:sldId id="310" r:id="rId26"/>
    <p:sldId id="311" r:id="rId27"/>
    <p:sldId id="323" r:id="rId28"/>
    <p:sldId id="286" r:id="rId29"/>
    <p:sldId id="329" r:id="rId30"/>
    <p:sldId id="330" r:id="rId31"/>
    <p:sldId id="299" r:id="rId32"/>
    <p:sldId id="309" r:id="rId33"/>
    <p:sldId id="308" r:id="rId34"/>
    <p:sldId id="320" r:id="rId35"/>
    <p:sldId id="319" r:id="rId36"/>
    <p:sldId id="318" r:id="rId37"/>
    <p:sldId id="300" r:id="rId38"/>
    <p:sldId id="321" r:id="rId39"/>
    <p:sldId id="317" r:id="rId40"/>
    <p:sldId id="316" r:id="rId41"/>
    <p:sldId id="331" r:id="rId42"/>
    <p:sldId id="315" r:id="rId43"/>
    <p:sldId id="322" r:id="rId44"/>
    <p:sldId id="301" r:id="rId45"/>
    <p:sldId id="305" r:id="rId46"/>
    <p:sldId id="306" r:id="rId47"/>
    <p:sldId id="307" r:id="rId48"/>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p:restoredLeft sz="8088" autoAdjust="0"/>
    <p:restoredTop sz="86355" autoAdjust="0"/>
  </p:normalViewPr>
  <p:slideViewPr>
    <p:cSldViewPr>
      <p:cViewPr varScale="1">
        <p:scale>
          <a:sx n="64" d="100"/>
          <a:sy n="64" d="100"/>
        </p:scale>
        <p:origin x="2082" y="72"/>
      </p:cViewPr>
      <p:guideLst>
        <p:guide orient="horz" pos="2160"/>
        <p:guide pos="2880"/>
      </p:guideLst>
    </p:cSldViewPr>
  </p:slideViewPr>
  <p:outlineViewPr>
    <p:cViewPr>
      <p:scale>
        <a:sx n="33" d="100"/>
        <a:sy n="33" d="100"/>
      </p:scale>
      <p:origin x="0" y="-334788"/>
    </p:cViewPr>
  </p:outlin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Dalfan Pennyn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3" name="Dalfan Dyddiad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CD93E0FB-2918-415F-8267-7499BAE15253}" type="datetimeFigureOut">
              <a:rPr lang="en-GB" smtClean="0"/>
              <a:pPr/>
              <a:t>05/03/2014</a:t>
            </a:fld>
            <a:endParaRPr lang="en-GB"/>
          </a:p>
        </p:txBody>
      </p:sp>
      <p:sp>
        <p:nvSpPr>
          <p:cNvPr id="4" name="Dalfan Troedyn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n-GB"/>
          </a:p>
        </p:txBody>
      </p:sp>
      <p:sp>
        <p:nvSpPr>
          <p:cNvPr id="5" name="Dalfan Rhif y Sleid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BB8A14AC-989E-4B77-B103-9712F52659A2}" type="slidenum">
              <a:rPr lang="en-GB" smtClean="0"/>
              <a:pPr/>
              <a:t>‹#›</a:t>
            </a:fld>
            <a:endParaRPr lang="en-GB"/>
          </a:p>
        </p:txBody>
      </p:sp>
    </p:spTree>
    <p:extLst>
      <p:ext uri="{BB962C8B-B14F-4D97-AF65-F5344CB8AC3E}">
        <p14:creationId xmlns:p14="http://schemas.microsoft.com/office/powerpoint/2010/main" val="3916498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Dalfan Pennyn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lfan Dyddiad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644A97FE-B735-424E-ADEB-0ED179BC284C}" type="datetimeFigureOut">
              <a:rPr lang="en-GB" smtClean="0"/>
              <a:pPr/>
              <a:t>05/03/2014</a:t>
            </a:fld>
            <a:endParaRPr lang="en-GB"/>
          </a:p>
        </p:txBody>
      </p:sp>
      <p:sp>
        <p:nvSpPr>
          <p:cNvPr id="4" name="Dalfan Delwedd Sleid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Dalfan Nodiadau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cy-GB" smtClean="0"/>
              <a:t>Cliciwch i olygu arddulliau'r Meistr testun</a:t>
            </a:r>
          </a:p>
          <a:p>
            <a:pPr lvl="1"/>
            <a:r>
              <a:rPr lang="cy-GB" smtClean="0"/>
              <a:t>Ail lefel</a:t>
            </a:r>
          </a:p>
          <a:p>
            <a:pPr lvl="2"/>
            <a:r>
              <a:rPr lang="cy-GB" smtClean="0"/>
              <a:t>Trydydd lefel</a:t>
            </a:r>
          </a:p>
          <a:p>
            <a:pPr lvl="3"/>
            <a:r>
              <a:rPr lang="cy-GB" smtClean="0"/>
              <a:t>Pedwerydd lefel</a:t>
            </a:r>
          </a:p>
          <a:p>
            <a:pPr lvl="4"/>
            <a:r>
              <a:rPr lang="cy-GB" smtClean="0"/>
              <a:t>Pumed lefel</a:t>
            </a:r>
            <a:endParaRPr lang="en-GB"/>
          </a:p>
        </p:txBody>
      </p:sp>
      <p:sp>
        <p:nvSpPr>
          <p:cNvPr id="6" name="Dalfan Troedyn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7" name="Dalfan Rhif y Sleid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D55A2A3B-C30E-4410-BC9A-79C5CB5150A8}" type="slidenum">
              <a:rPr lang="en-GB" smtClean="0"/>
              <a:pPr/>
              <a:t>‹#›</a:t>
            </a:fld>
            <a:endParaRPr lang="en-GB"/>
          </a:p>
        </p:txBody>
      </p:sp>
    </p:spTree>
    <p:extLst>
      <p:ext uri="{BB962C8B-B14F-4D97-AF65-F5344CB8AC3E}">
        <p14:creationId xmlns:p14="http://schemas.microsoft.com/office/powerpoint/2010/main" val="17012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miter lim="800000"/>
            <a:headEnd/>
            <a:tailEnd/>
          </a:ln>
        </p:spPr>
        <p:txBody>
          <a:bodyPr/>
          <a:lstStyle/>
          <a:p>
            <a:fld id="{17505002-7EEE-4B43-ABF8-8530A7E62E35}" type="slidenum">
              <a:rPr lang="en-GB"/>
              <a:pPr/>
              <a:t>1</a:t>
            </a:fld>
            <a:endParaRPr lang="en-GB"/>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endParaRPr lang="en-GB" smtClean="0"/>
          </a:p>
        </p:txBody>
      </p:sp>
    </p:spTree>
    <p:extLst>
      <p:ext uri="{BB962C8B-B14F-4D97-AF65-F5344CB8AC3E}">
        <p14:creationId xmlns:p14="http://schemas.microsoft.com/office/powerpoint/2010/main" val="1034265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10</a:t>
            </a:fld>
            <a:endParaRPr lang="en-GB"/>
          </a:p>
        </p:txBody>
      </p:sp>
    </p:spTree>
    <p:extLst>
      <p:ext uri="{BB962C8B-B14F-4D97-AF65-F5344CB8AC3E}">
        <p14:creationId xmlns:p14="http://schemas.microsoft.com/office/powerpoint/2010/main" val="2837789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11</a:t>
            </a:fld>
            <a:endParaRPr lang="en-GB"/>
          </a:p>
        </p:txBody>
      </p:sp>
    </p:spTree>
    <p:extLst>
      <p:ext uri="{BB962C8B-B14F-4D97-AF65-F5344CB8AC3E}">
        <p14:creationId xmlns:p14="http://schemas.microsoft.com/office/powerpoint/2010/main" val="644071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12</a:t>
            </a:fld>
            <a:endParaRPr lang="en-GB"/>
          </a:p>
        </p:txBody>
      </p:sp>
    </p:spTree>
    <p:extLst>
      <p:ext uri="{BB962C8B-B14F-4D97-AF65-F5344CB8AC3E}">
        <p14:creationId xmlns:p14="http://schemas.microsoft.com/office/powerpoint/2010/main" val="71336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13</a:t>
            </a:fld>
            <a:endParaRPr lang="en-GB"/>
          </a:p>
        </p:txBody>
      </p:sp>
    </p:spTree>
    <p:extLst>
      <p:ext uri="{BB962C8B-B14F-4D97-AF65-F5344CB8AC3E}">
        <p14:creationId xmlns:p14="http://schemas.microsoft.com/office/powerpoint/2010/main" val="3000747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14</a:t>
            </a:fld>
            <a:endParaRPr lang="en-GB"/>
          </a:p>
        </p:txBody>
      </p:sp>
    </p:spTree>
    <p:extLst>
      <p:ext uri="{BB962C8B-B14F-4D97-AF65-F5344CB8AC3E}">
        <p14:creationId xmlns:p14="http://schemas.microsoft.com/office/powerpoint/2010/main" val="1773906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15</a:t>
            </a:fld>
            <a:endParaRPr lang="en-GB"/>
          </a:p>
        </p:txBody>
      </p:sp>
    </p:spTree>
    <p:extLst>
      <p:ext uri="{BB962C8B-B14F-4D97-AF65-F5344CB8AC3E}">
        <p14:creationId xmlns:p14="http://schemas.microsoft.com/office/powerpoint/2010/main" val="1103950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16</a:t>
            </a:fld>
            <a:endParaRPr lang="en-GB"/>
          </a:p>
        </p:txBody>
      </p:sp>
    </p:spTree>
    <p:extLst>
      <p:ext uri="{BB962C8B-B14F-4D97-AF65-F5344CB8AC3E}">
        <p14:creationId xmlns:p14="http://schemas.microsoft.com/office/powerpoint/2010/main" val="504222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17</a:t>
            </a:fld>
            <a:endParaRPr lang="en-GB"/>
          </a:p>
        </p:txBody>
      </p:sp>
    </p:spTree>
    <p:extLst>
      <p:ext uri="{BB962C8B-B14F-4D97-AF65-F5344CB8AC3E}">
        <p14:creationId xmlns:p14="http://schemas.microsoft.com/office/powerpoint/2010/main" val="3360350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Dalfan Delwedd Sleid 1"/>
          <p:cNvSpPr>
            <a:spLocks noGrp="1" noRot="1" noChangeAspect="1" noTextEdit="1"/>
          </p:cNvSpPr>
          <p:nvPr>
            <p:ph type="sldImg"/>
          </p:nvPr>
        </p:nvSpPr>
        <p:spPr>
          <a:ln/>
        </p:spPr>
      </p:sp>
      <p:sp>
        <p:nvSpPr>
          <p:cNvPr id="102403" name="Dalfan Nodiada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y-GB" smtClean="0"/>
          </a:p>
        </p:txBody>
      </p:sp>
      <p:sp>
        <p:nvSpPr>
          <p:cNvPr id="102404" name="Dalfan Rhif y Sleid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41464" indent="-285179">
              <a:defRPr sz="2400">
                <a:solidFill>
                  <a:schemeClr val="tx1"/>
                </a:solidFill>
                <a:latin typeface="Times" charset="0"/>
              </a:defRPr>
            </a:lvl2pPr>
            <a:lvl3pPr marL="1140714" indent="-228143">
              <a:defRPr sz="2400">
                <a:solidFill>
                  <a:schemeClr val="tx1"/>
                </a:solidFill>
                <a:latin typeface="Times" charset="0"/>
              </a:defRPr>
            </a:lvl3pPr>
            <a:lvl4pPr marL="1597000" indent="-228143">
              <a:defRPr sz="2400">
                <a:solidFill>
                  <a:schemeClr val="tx1"/>
                </a:solidFill>
                <a:latin typeface="Times" charset="0"/>
              </a:defRPr>
            </a:lvl4pPr>
            <a:lvl5pPr marL="2053285" indent="-228143">
              <a:defRPr sz="2400">
                <a:solidFill>
                  <a:schemeClr val="tx1"/>
                </a:solidFill>
                <a:latin typeface="Times" charset="0"/>
              </a:defRPr>
            </a:lvl5pPr>
            <a:lvl6pPr marL="2509571" indent="-228143" eaLnBrk="0" fontAlgn="base" hangingPunct="0">
              <a:spcBef>
                <a:spcPct val="0"/>
              </a:spcBef>
              <a:spcAft>
                <a:spcPct val="0"/>
              </a:spcAft>
              <a:defRPr sz="2400">
                <a:solidFill>
                  <a:schemeClr val="tx1"/>
                </a:solidFill>
                <a:latin typeface="Times" charset="0"/>
              </a:defRPr>
            </a:lvl6pPr>
            <a:lvl7pPr marL="2965856" indent="-228143" eaLnBrk="0" fontAlgn="base" hangingPunct="0">
              <a:spcBef>
                <a:spcPct val="0"/>
              </a:spcBef>
              <a:spcAft>
                <a:spcPct val="0"/>
              </a:spcAft>
              <a:defRPr sz="2400">
                <a:solidFill>
                  <a:schemeClr val="tx1"/>
                </a:solidFill>
                <a:latin typeface="Times" charset="0"/>
              </a:defRPr>
            </a:lvl7pPr>
            <a:lvl8pPr marL="3422142" indent="-228143" eaLnBrk="0" fontAlgn="base" hangingPunct="0">
              <a:spcBef>
                <a:spcPct val="0"/>
              </a:spcBef>
              <a:spcAft>
                <a:spcPct val="0"/>
              </a:spcAft>
              <a:defRPr sz="2400">
                <a:solidFill>
                  <a:schemeClr val="tx1"/>
                </a:solidFill>
                <a:latin typeface="Times" charset="0"/>
              </a:defRPr>
            </a:lvl8pPr>
            <a:lvl9pPr marL="3878428" indent="-228143" eaLnBrk="0" fontAlgn="base" hangingPunct="0">
              <a:spcBef>
                <a:spcPct val="0"/>
              </a:spcBef>
              <a:spcAft>
                <a:spcPct val="0"/>
              </a:spcAft>
              <a:defRPr sz="2400">
                <a:solidFill>
                  <a:schemeClr val="tx1"/>
                </a:solidFill>
                <a:latin typeface="Times" charset="0"/>
              </a:defRPr>
            </a:lvl9pPr>
          </a:lstStyle>
          <a:p>
            <a:fld id="{C3B48110-86D0-4A25-82EE-EF65B6E16F51}" type="slidenum">
              <a:rPr lang="cy-GB" sz="1200">
                <a:latin typeface="Arial" charset="0"/>
              </a:rPr>
              <a:pPr/>
              <a:t>18</a:t>
            </a:fld>
            <a:endParaRPr lang="cy-GB" sz="1200">
              <a:latin typeface="Arial" charset="0"/>
            </a:endParaRPr>
          </a:p>
        </p:txBody>
      </p:sp>
    </p:spTree>
    <p:extLst>
      <p:ext uri="{BB962C8B-B14F-4D97-AF65-F5344CB8AC3E}">
        <p14:creationId xmlns:p14="http://schemas.microsoft.com/office/powerpoint/2010/main" val="233595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19</a:t>
            </a:fld>
            <a:endParaRPr lang="en-GB"/>
          </a:p>
        </p:txBody>
      </p:sp>
    </p:spTree>
    <p:extLst>
      <p:ext uri="{BB962C8B-B14F-4D97-AF65-F5344CB8AC3E}">
        <p14:creationId xmlns:p14="http://schemas.microsoft.com/office/powerpoint/2010/main" val="2745301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2</a:t>
            </a:fld>
            <a:endParaRPr lang="en-GB"/>
          </a:p>
        </p:txBody>
      </p:sp>
    </p:spTree>
    <p:extLst>
      <p:ext uri="{BB962C8B-B14F-4D97-AF65-F5344CB8AC3E}">
        <p14:creationId xmlns:p14="http://schemas.microsoft.com/office/powerpoint/2010/main" val="485013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20</a:t>
            </a:fld>
            <a:endParaRPr lang="en-GB"/>
          </a:p>
        </p:txBody>
      </p:sp>
    </p:spTree>
    <p:extLst>
      <p:ext uri="{BB962C8B-B14F-4D97-AF65-F5344CB8AC3E}">
        <p14:creationId xmlns:p14="http://schemas.microsoft.com/office/powerpoint/2010/main" val="2344268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21</a:t>
            </a:fld>
            <a:endParaRPr lang="en-GB"/>
          </a:p>
        </p:txBody>
      </p:sp>
    </p:spTree>
    <p:extLst>
      <p:ext uri="{BB962C8B-B14F-4D97-AF65-F5344CB8AC3E}">
        <p14:creationId xmlns:p14="http://schemas.microsoft.com/office/powerpoint/2010/main" val="3301493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22</a:t>
            </a:fld>
            <a:endParaRPr lang="en-GB"/>
          </a:p>
        </p:txBody>
      </p:sp>
    </p:spTree>
    <p:extLst>
      <p:ext uri="{BB962C8B-B14F-4D97-AF65-F5344CB8AC3E}">
        <p14:creationId xmlns:p14="http://schemas.microsoft.com/office/powerpoint/2010/main" val="2212246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23</a:t>
            </a:fld>
            <a:endParaRPr lang="en-GB"/>
          </a:p>
        </p:txBody>
      </p:sp>
    </p:spTree>
    <p:extLst>
      <p:ext uri="{BB962C8B-B14F-4D97-AF65-F5344CB8AC3E}">
        <p14:creationId xmlns:p14="http://schemas.microsoft.com/office/powerpoint/2010/main" val="246483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24</a:t>
            </a:fld>
            <a:endParaRPr lang="en-GB"/>
          </a:p>
        </p:txBody>
      </p:sp>
    </p:spTree>
    <p:extLst>
      <p:ext uri="{BB962C8B-B14F-4D97-AF65-F5344CB8AC3E}">
        <p14:creationId xmlns:p14="http://schemas.microsoft.com/office/powerpoint/2010/main" val="569486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25</a:t>
            </a:fld>
            <a:endParaRPr lang="en-GB"/>
          </a:p>
        </p:txBody>
      </p:sp>
    </p:spTree>
    <p:extLst>
      <p:ext uri="{BB962C8B-B14F-4D97-AF65-F5344CB8AC3E}">
        <p14:creationId xmlns:p14="http://schemas.microsoft.com/office/powerpoint/2010/main" val="3420846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26</a:t>
            </a:fld>
            <a:endParaRPr lang="en-GB"/>
          </a:p>
        </p:txBody>
      </p:sp>
    </p:spTree>
    <p:extLst>
      <p:ext uri="{BB962C8B-B14F-4D97-AF65-F5344CB8AC3E}">
        <p14:creationId xmlns:p14="http://schemas.microsoft.com/office/powerpoint/2010/main" val="187360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27</a:t>
            </a:fld>
            <a:endParaRPr lang="en-GB"/>
          </a:p>
        </p:txBody>
      </p:sp>
    </p:spTree>
    <p:extLst>
      <p:ext uri="{BB962C8B-B14F-4D97-AF65-F5344CB8AC3E}">
        <p14:creationId xmlns:p14="http://schemas.microsoft.com/office/powerpoint/2010/main" val="1249246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E1B9DA4-4BD1-4318-8DF8-0BA21C36BBF6}" type="slidenum">
              <a:rPr lang="en-GB" smtClean="0"/>
              <a:pPr>
                <a:defRPr/>
              </a:pPr>
              <a:t>28</a:t>
            </a:fld>
            <a:endParaRPr lang="en-GB"/>
          </a:p>
        </p:txBody>
      </p:sp>
    </p:spTree>
    <p:extLst>
      <p:ext uri="{BB962C8B-B14F-4D97-AF65-F5344CB8AC3E}">
        <p14:creationId xmlns:p14="http://schemas.microsoft.com/office/powerpoint/2010/main" val="1039991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pPr>
              <a:defRPr/>
            </a:pPr>
            <a:fld id="{C8EB5B53-C423-4D3A-85F9-9222B9D269B8}" type="slidenum">
              <a:rPr lang="cy-GB" smtClean="0"/>
              <a:pPr>
                <a:defRPr/>
              </a:pPr>
              <a:t>29</a:t>
            </a:fld>
            <a:endParaRPr lang="cy-GB"/>
          </a:p>
        </p:txBody>
      </p:sp>
    </p:spTree>
    <p:extLst>
      <p:ext uri="{BB962C8B-B14F-4D97-AF65-F5344CB8AC3E}">
        <p14:creationId xmlns:p14="http://schemas.microsoft.com/office/powerpoint/2010/main" val="213476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3</a:t>
            </a:fld>
            <a:endParaRPr lang="en-GB"/>
          </a:p>
        </p:txBody>
      </p:sp>
    </p:spTree>
    <p:extLst>
      <p:ext uri="{BB962C8B-B14F-4D97-AF65-F5344CB8AC3E}">
        <p14:creationId xmlns:p14="http://schemas.microsoft.com/office/powerpoint/2010/main" val="1364924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pPr>
              <a:defRPr/>
            </a:pPr>
            <a:fld id="{C8EB5B53-C423-4D3A-85F9-9222B9D269B8}" type="slidenum">
              <a:rPr lang="cy-GB" smtClean="0"/>
              <a:pPr>
                <a:defRPr/>
              </a:pPr>
              <a:t>30</a:t>
            </a:fld>
            <a:endParaRPr lang="cy-GB"/>
          </a:p>
        </p:txBody>
      </p:sp>
    </p:spTree>
    <p:extLst>
      <p:ext uri="{BB962C8B-B14F-4D97-AF65-F5344CB8AC3E}">
        <p14:creationId xmlns:p14="http://schemas.microsoft.com/office/powerpoint/2010/main" val="2035641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E526CB-CFD4-4BF1-917F-8490DD2A2B48}" type="slidenum">
              <a:rPr lang="en-GB"/>
              <a:pPr/>
              <a:t>31</a:t>
            </a:fld>
            <a:endParaRPr lang="en-GB"/>
          </a:p>
        </p:txBody>
      </p:sp>
      <p:sp>
        <p:nvSpPr>
          <p:cNvPr id="258050" name="Rectangle 2"/>
          <p:cNvSpPr>
            <a:spLocks noGrp="1" noRot="1" noChangeAspect="1" noChangeArrowheads="1"/>
          </p:cNvSpPr>
          <p:nvPr>
            <p:ph type="sldImg"/>
          </p:nvPr>
        </p:nvSpPr>
        <p:spPr bwMode="auto">
          <a:xfrm>
            <a:off x="871538" y="738188"/>
            <a:ext cx="4926012" cy="3694112"/>
          </a:xfrm>
          <a:prstGeom prst="rect">
            <a:avLst/>
          </a:prstGeom>
          <a:solidFill>
            <a:srgbClr val="FFFFFF"/>
          </a:solidFill>
          <a:ln>
            <a:solidFill>
              <a:srgbClr val="000000"/>
            </a:solidFill>
            <a:miter lim="800000"/>
            <a:headEnd/>
            <a:tailEnd/>
          </a:ln>
        </p:spPr>
      </p:sp>
      <p:sp>
        <p:nvSpPr>
          <p:cNvPr id="258051" name="Rectangle 3"/>
          <p:cNvSpPr>
            <a:spLocks noGrp="1" noChangeArrowheads="1"/>
          </p:cNvSpPr>
          <p:nvPr>
            <p:ph type="body" idx="1"/>
          </p:nvPr>
        </p:nvSpPr>
        <p:spPr bwMode="auto">
          <a:xfrm>
            <a:off x="889000" y="4678363"/>
            <a:ext cx="4891088" cy="4433887"/>
          </a:xfrm>
          <a:prstGeom prst="rect">
            <a:avLst/>
          </a:prstGeom>
          <a:solidFill>
            <a:srgbClr val="FFFFFF"/>
          </a:solidFill>
          <a:ln>
            <a:solidFill>
              <a:srgbClr val="000000"/>
            </a:solidFill>
            <a:miter lim="800000"/>
            <a:headEnd/>
            <a:tailEnd/>
          </a:ln>
        </p:spPr>
        <p:txBody>
          <a:bodyPr/>
          <a:lstStyle/>
          <a:p>
            <a:endParaRPr lang="en-GB" dirty="0"/>
          </a:p>
        </p:txBody>
      </p:sp>
    </p:spTree>
    <p:extLst>
      <p:ext uri="{BB962C8B-B14F-4D97-AF65-F5344CB8AC3E}">
        <p14:creationId xmlns:p14="http://schemas.microsoft.com/office/powerpoint/2010/main" val="1001090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32</a:t>
            </a:fld>
            <a:endParaRPr lang="en-GB"/>
          </a:p>
        </p:txBody>
      </p:sp>
    </p:spTree>
    <p:extLst>
      <p:ext uri="{BB962C8B-B14F-4D97-AF65-F5344CB8AC3E}">
        <p14:creationId xmlns:p14="http://schemas.microsoft.com/office/powerpoint/2010/main" val="18362926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33</a:t>
            </a:fld>
            <a:endParaRPr lang="en-GB"/>
          </a:p>
        </p:txBody>
      </p:sp>
    </p:spTree>
    <p:extLst>
      <p:ext uri="{BB962C8B-B14F-4D97-AF65-F5344CB8AC3E}">
        <p14:creationId xmlns:p14="http://schemas.microsoft.com/office/powerpoint/2010/main" val="1556079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34</a:t>
            </a:fld>
            <a:endParaRPr lang="en-GB"/>
          </a:p>
        </p:txBody>
      </p:sp>
    </p:spTree>
    <p:extLst>
      <p:ext uri="{BB962C8B-B14F-4D97-AF65-F5344CB8AC3E}">
        <p14:creationId xmlns:p14="http://schemas.microsoft.com/office/powerpoint/2010/main" val="33591005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35</a:t>
            </a:fld>
            <a:endParaRPr lang="en-GB"/>
          </a:p>
        </p:txBody>
      </p:sp>
    </p:spTree>
    <p:extLst>
      <p:ext uri="{BB962C8B-B14F-4D97-AF65-F5344CB8AC3E}">
        <p14:creationId xmlns:p14="http://schemas.microsoft.com/office/powerpoint/2010/main" val="229332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36</a:t>
            </a:fld>
            <a:endParaRPr lang="en-GB"/>
          </a:p>
        </p:txBody>
      </p:sp>
    </p:spTree>
    <p:extLst>
      <p:ext uri="{BB962C8B-B14F-4D97-AF65-F5344CB8AC3E}">
        <p14:creationId xmlns:p14="http://schemas.microsoft.com/office/powerpoint/2010/main" val="3311871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CB2FEC-410B-49C6-86CF-B0020AA626C3}" type="slidenum">
              <a:rPr lang="en-GB"/>
              <a:pPr/>
              <a:t>37</a:t>
            </a:fld>
            <a:endParaRPr lang="en-GB"/>
          </a:p>
        </p:txBody>
      </p:sp>
      <p:sp>
        <p:nvSpPr>
          <p:cNvPr id="260098" name="Rectangle 2"/>
          <p:cNvSpPr>
            <a:spLocks noGrp="1" noRot="1" noChangeAspect="1" noChangeArrowheads="1"/>
          </p:cNvSpPr>
          <p:nvPr>
            <p:ph type="sldImg"/>
          </p:nvPr>
        </p:nvSpPr>
        <p:spPr bwMode="auto">
          <a:xfrm>
            <a:off x="871538" y="738188"/>
            <a:ext cx="4926012" cy="3694112"/>
          </a:xfrm>
          <a:prstGeom prst="rect">
            <a:avLst/>
          </a:prstGeom>
          <a:solidFill>
            <a:srgbClr val="FFFFFF"/>
          </a:solidFill>
          <a:ln>
            <a:solidFill>
              <a:srgbClr val="000000"/>
            </a:solidFill>
            <a:miter lim="800000"/>
            <a:headEnd/>
            <a:tailEnd/>
          </a:ln>
        </p:spPr>
      </p:sp>
      <p:sp>
        <p:nvSpPr>
          <p:cNvPr id="260099" name="Rectangle 3"/>
          <p:cNvSpPr>
            <a:spLocks noGrp="1" noChangeArrowheads="1"/>
          </p:cNvSpPr>
          <p:nvPr>
            <p:ph type="body" idx="1"/>
          </p:nvPr>
        </p:nvSpPr>
        <p:spPr bwMode="auto">
          <a:xfrm>
            <a:off x="889000" y="4678363"/>
            <a:ext cx="4891088" cy="4433887"/>
          </a:xfrm>
          <a:prstGeom prst="rect">
            <a:avLst/>
          </a:prstGeom>
          <a:solidFill>
            <a:srgbClr val="FFFFFF"/>
          </a:solidFill>
          <a:ln>
            <a:solidFill>
              <a:srgbClr val="000000"/>
            </a:solidFill>
            <a:miter lim="800000"/>
            <a:headEnd/>
            <a:tailEnd/>
          </a:ln>
        </p:spPr>
        <p:txBody>
          <a:bodyPr/>
          <a:lstStyle/>
          <a:p>
            <a:endParaRPr lang="en-GB" dirty="0"/>
          </a:p>
        </p:txBody>
      </p:sp>
    </p:spTree>
    <p:extLst>
      <p:ext uri="{BB962C8B-B14F-4D97-AF65-F5344CB8AC3E}">
        <p14:creationId xmlns:p14="http://schemas.microsoft.com/office/powerpoint/2010/main" val="2990011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38</a:t>
            </a:fld>
            <a:endParaRPr lang="en-GB"/>
          </a:p>
        </p:txBody>
      </p:sp>
    </p:spTree>
    <p:extLst>
      <p:ext uri="{BB962C8B-B14F-4D97-AF65-F5344CB8AC3E}">
        <p14:creationId xmlns:p14="http://schemas.microsoft.com/office/powerpoint/2010/main" val="22577047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39</a:t>
            </a:fld>
            <a:endParaRPr lang="en-GB"/>
          </a:p>
        </p:txBody>
      </p:sp>
    </p:spTree>
    <p:extLst>
      <p:ext uri="{BB962C8B-B14F-4D97-AF65-F5344CB8AC3E}">
        <p14:creationId xmlns:p14="http://schemas.microsoft.com/office/powerpoint/2010/main" val="4281832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4</a:t>
            </a:fld>
            <a:endParaRPr lang="en-GB"/>
          </a:p>
        </p:txBody>
      </p:sp>
    </p:spTree>
    <p:extLst>
      <p:ext uri="{BB962C8B-B14F-4D97-AF65-F5344CB8AC3E}">
        <p14:creationId xmlns:p14="http://schemas.microsoft.com/office/powerpoint/2010/main" val="37362341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40</a:t>
            </a:fld>
            <a:endParaRPr lang="en-GB"/>
          </a:p>
        </p:txBody>
      </p:sp>
    </p:spTree>
    <p:extLst>
      <p:ext uri="{BB962C8B-B14F-4D97-AF65-F5344CB8AC3E}">
        <p14:creationId xmlns:p14="http://schemas.microsoft.com/office/powerpoint/2010/main" val="14338951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41</a:t>
            </a:fld>
            <a:endParaRPr lang="en-GB"/>
          </a:p>
        </p:txBody>
      </p:sp>
    </p:spTree>
    <p:extLst>
      <p:ext uri="{BB962C8B-B14F-4D97-AF65-F5344CB8AC3E}">
        <p14:creationId xmlns:p14="http://schemas.microsoft.com/office/powerpoint/2010/main" val="14818393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42</a:t>
            </a:fld>
            <a:endParaRPr lang="en-GB"/>
          </a:p>
        </p:txBody>
      </p:sp>
    </p:spTree>
    <p:extLst>
      <p:ext uri="{BB962C8B-B14F-4D97-AF65-F5344CB8AC3E}">
        <p14:creationId xmlns:p14="http://schemas.microsoft.com/office/powerpoint/2010/main" val="27250402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43</a:t>
            </a:fld>
            <a:endParaRPr lang="en-GB"/>
          </a:p>
        </p:txBody>
      </p:sp>
    </p:spTree>
    <p:extLst>
      <p:ext uri="{BB962C8B-B14F-4D97-AF65-F5344CB8AC3E}">
        <p14:creationId xmlns:p14="http://schemas.microsoft.com/office/powerpoint/2010/main" val="30580083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BD2D0-CD78-4EBF-921D-BCCD20485CB8}" type="slidenum">
              <a:rPr lang="en-GB"/>
              <a:pPr/>
              <a:t>44</a:t>
            </a:fld>
            <a:endParaRPr lang="en-GB"/>
          </a:p>
        </p:txBody>
      </p:sp>
      <p:sp>
        <p:nvSpPr>
          <p:cNvPr id="264194" name="Rectangle 2"/>
          <p:cNvSpPr>
            <a:spLocks noGrp="1" noRot="1" noChangeAspect="1" noChangeArrowheads="1"/>
          </p:cNvSpPr>
          <p:nvPr>
            <p:ph type="sldImg"/>
          </p:nvPr>
        </p:nvSpPr>
        <p:spPr bwMode="auto">
          <a:xfrm>
            <a:off x="871538" y="738188"/>
            <a:ext cx="4926012" cy="3694112"/>
          </a:xfrm>
          <a:prstGeom prst="rect">
            <a:avLst/>
          </a:prstGeom>
          <a:solidFill>
            <a:srgbClr val="FFFFFF"/>
          </a:solidFill>
          <a:ln>
            <a:solidFill>
              <a:srgbClr val="000000"/>
            </a:solidFill>
            <a:miter lim="800000"/>
            <a:headEnd/>
            <a:tailEnd/>
          </a:ln>
        </p:spPr>
      </p:sp>
      <p:sp>
        <p:nvSpPr>
          <p:cNvPr id="264195" name="Rectangle 3"/>
          <p:cNvSpPr>
            <a:spLocks noGrp="1" noChangeArrowheads="1"/>
          </p:cNvSpPr>
          <p:nvPr>
            <p:ph type="body" idx="1"/>
          </p:nvPr>
        </p:nvSpPr>
        <p:spPr bwMode="auto">
          <a:xfrm>
            <a:off x="889000" y="4678363"/>
            <a:ext cx="4891088" cy="4433887"/>
          </a:xfrm>
          <a:prstGeom prst="rect">
            <a:avLst/>
          </a:prstGeom>
          <a:solidFill>
            <a:srgbClr val="FFFFFF"/>
          </a:solidFill>
          <a:ln>
            <a:solidFill>
              <a:srgbClr val="000000"/>
            </a:solidFill>
            <a:miter lim="800000"/>
            <a:headEnd/>
            <a:tailEnd/>
          </a:ln>
        </p:spPr>
        <p:txBody>
          <a:bodyPr/>
          <a:lstStyle/>
          <a:p>
            <a:endParaRPr lang="en-GB" dirty="0"/>
          </a:p>
        </p:txBody>
      </p:sp>
    </p:spTree>
    <p:extLst>
      <p:ext uri="{BB962C8B-B14F-4D97-AF65-F5344CB8AC3E}">
        <p14:creationId xmlns:p14="http://schemas.microsoft.com/office/powerpoint/2010/main" val="1164736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C688C1-FD81-4238-90CA-EAFB4E6C0727}" type="slidenum">
              <a:rPr lang="en-GB"/>
              <a:pPr/>
              <a:t>45</a:t>
            </a:fld>
            <a:endParaRPr lang="en-GB"/>
          </a:p>
        </p:txBody>
      </p:sp>
      <p:sp>
        <p:nvSpPr>
          <p:cNvPr id="273410" name="Rectangle 2"/>
          <p:cNvSpPr>
            <a:spLocks noGrp="1" noRot="1" noChangeAspect="1" noChangeArrowheads="1"/>
          </p:cNvSpPr>
          <p:nvPr>
            <p:ph type="sldImg"/>
          </p:nvPr>
        </p:nvSpPr>
        <p:spPr bwMode="auto">
          <a:xfrm>
            <a:off x="871538" y="738188"/>
            <a:ext cx="4926012" cy="3694112"/>
          </a:xfrm>
          <a:prstGeom prst="rect">
            <a:avLst/>
          </a:prstGeom>
          <a:solidFill>
            <a:srgbClr val="FFFFFF"/>
          </a:solidFill>
          <a:ln>
            <a:solidFill>
              <a:srgbClr val="000000"/>
            </a:solidFill>
            <a:miter lim="800000"/>
            <a:headEnd/>
            <a:tailEnd/>
          </a:ln>
        </p:spPr>
      </p:sp>
      <p:sp>
        <p:nvSpPr>
          <p:cNvPr id="273411" name="Rectangle 3"/>
          <p:cNvSpPr>
            <a:spLocks noGrp="1" noChangeArrowheads="1"/>
          </p:cNvSpPr>
          <p:nvPr>
            <p:ph type="body" idx="1"/>
          </p:nvPr>
        </p:nvSpPr>
        <p:spPr bwMode="auto">
          <a:xfrm>
            <a:off x="889000" y="4678363"/>
            <a:ext cx="4891088" cy="4433887"/>
          </a:xfrm>
          <a:prstGeom prst="rect">
            <a:avLst/>
          </a:prstGeom>
          <a:solidFill>
            <a:srgbClr val="FFFFFF"/>
          </a:solidFill>
          <a:ln>
            <a:solidFill>
              <a:srgbClr val="000000"/>
            </a:solidFill>
            <a:miter lim="800000"/>
            <a:headEnd/>
            <a:tailEnd/>
          </a:ln>
        </p:spPr>
        <p:txBody>
          <a:bodyPr/>
          <a:lstStyle/>
          <a:p>
            <a:r>
              <a:rPr lang="en-GB"/>
              <a:t>Cyflwyniad yn mynd drwy'r papur yn gyflym, prif bwyntiau:</a:t>
            </a:r>
          </a:p>
          <a:p>
            <a:r>
              <a:rPr lang="en-GB"/>
              <a:t>cefndir - pam?</a:t>
            </a:r>
          </a:p>
          <a:p>
            <a:r>
              <a:rPr lang="en-GB"/>
              <a:t>gwaith datblygol - beth ydan ni wedi ei wneud yn barod?</a:t>
            </a:r>
          </a:p>
          <a:p>
            <a:r>
              <a:rPr lang="en-GB"/>
              <a:t>pa ymchwil ydyn ni wedi ei wneud?</a:t>
            </a:r>
          </a:p>
          <a:p>
            <a:r>
              <a:rPr lang="en-GB"/>
              <a:t>argymhellion ar gyfer cyfnod y Cynllun Corfforaethol presennol</a:t>
            </a:r>
          </a:p>
        </p:txBody>
      </p:sp>
    </p:spTree>
    <p:extLst>
      <p:ext uri="{BB962C8B-B14F-4D97-AF65-F5344CB8AC3E}">
        <p14:creationId xmlns:p14="http://schemas.microsoft.com/office/powerpoint/2010/main" val="32313794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0DDE3C-E631-4536-933D-ACCC67B821E3}" type="slidenum">
              <a:rPr lang="en-GB"/>
              <a:pPr/>
              <a:t>46</a:t>
            </a:fld>
            <a:endParaRPr lang="en-GB"/>
          </a:p>
        </p:txBody>
      </p:sp>
      <p:sp>
        <p:nvSpPr>
          <p:cNvPr id="275458" name="Rectangle 2"/>
          <p:cNvSpPr>
            <a:spLocks noGrp="1" noRot="1" noChangeAspect="1" noChangeArrowheads="1"/>
          </p:cNvSpPr>
          <p:nvPr>
            <p:ph type="sldImg"/>
          </p:nvPr>
        </p:nvSpPr>
        <p:spPr bwMode="auto">
          <a:xfrm>
            <a:off x="871538" y="738188"/>
            <a:ext cx="4926012" cy="3694112"/>
          </a:xfrm>
          <a:prstGeom prst="rect">
            <a:avLst/>
          </a:prstGeom>
          <a:solidFill>
            <a:srgbClr val="FFFFFF"/>
          </a:solidFill>
          <a:ln>
            <a:solidFill>
              <a:srgbClr val="000000"/>
            </a:solidFill>
            <a:miter lim="800000"/>
            <a:headEnd/>
            <a:tailEnd/>
          </a:ln>
        </p:spPr>
      </p:sp>
      <p:sp>
        <p:nvSpPr>
          <p:cNvPr id="275459" name="Rectangle 3"/>
          <p:cNvSpPr>
            <a:spLocks noGrp="1" noChangeArrowheads="1"/>
          </p:cNvSpPr>
          <p:nvPr>
            <p:ph type="body" idx="1"/>
          </p:nvPr>
        </p:nvSpPr>
        <p:spPr bwMode="auto">
          <a:xfrm>
            <a:off x="889000" y="4678363"/>
            <a:ext cx="4891088" cy="4433887"/>
          </a:xfrm>
          <a:prstGeom prst="rect">
            <a:avLst/>
          </a:prstGeom>
          <a:solidFill>
            <a:srgbClr val="FFFFFF"/>
          </a:solidFill>
          <a:ln>
            <a:solidFill>
              <a:srgbClr val="000000"/>
            </a:solidFill>
            <a:miter lim="800000"/>
            <a:headEnd/>
            <a:tailEnd/>
          </a:ln>
        </p:spPr>
        <p:txBody>
          <a:bodyPr/>
          <a:lstStyle/>
          <a:p>
            <a:r>
              <a:rPr lang="en-GB"/>
              <a:t>Cyflwyniad yn mynd drwy'r papur yn gyflym, prif bwyntiau:</a:t>
            </a:r>
          </a:p>
          <a:p>
            <a:r>
              <a:rPr lang="en-GB"/>
              <a:t>cefndir - pam?</a:t>
            </a:r>
          </a:p>
          <a:p>
            <a:r>
              <a:rPr lang="en-GB"/>
              <a:t>gwaith datblygol - beth ydan ni wedi ei wneud yn barod?</a:t>
            </a:r>
          </a:p>
          <a:p>
            <a:r>
              <a:rPr lang="en-GB"/>
              <a:t>pa ymchwil ydyn ni wedi ei wneud?</a:t>
            </a:r>
          </a:p>
          <a:p>
            <a:r>
              <a:rPr lang="en-GB"/>
              <a:t>argymhellion ar gyfer cyfnod y Cynllun Corfforaethol presennol</a:t>
            </a:r>
          </a:p>
        </p:txBody>
      </p:sp>
    </p:spTree>
    <p:extLst>
      <p:ext uri="{BB962C8B-B14F-4D97-AF65-F5344CB8AC3E}">
        <p14:creationId xmlns:p14="http://schemas.microsoft.com/office/powerpoint/2010/main" val="4812289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47</a:t>
            </a:fld>
            <a:endParaRPr lang="en-GB"/>
          </a:p>
        </p:txBody>
      </p:sp>
    </p:spTree>
    <p:extLst>
      <p:ext uri="{BB962C8B-B14F-4D97-AF65-F5344CB8AC3E}">
        <p14:creationId xmlns:p14="http://schemas.microsoft.com/office/powerpoint/2010/main" val="3152645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5</a:t>
            </a:fld>
            <a:endParaRPr lang="en-GB"/>
          </a:p>
        </p:txBody>
      </p:sp>
    </p:spTree>
    <p:extLst>
      <p:ext uri="{BB962C8B-B14F-4D97-AF65-F5344CB8AC3E}">
        <p14:creationId xmlns:p14="http://schemas.microsoft.com/office/powerpoint/2010/main" val="28365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6</a:t>
            </a:fld>
            <a:endParaRPr lang="en-GB"/>
          </a:p>
        </p:txBody>
      </p:sp>
    </p:spTree>
    <p:extLst>
      <p:ext uri="{BB962C8B-B14F-4D97-AF65-F5344CB8AC3E}">
        <p14:creationId xmlns:p14="http://schemas.microsoft.com/office/powerpoint/2010/main" val="2081919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7</a:t>
            </a:fld>
            <a:endParaRPr lang="en-GB"/>
          </a:p>
        </p:txBody>
      </p:sp>
    </p:spTree>
    <p:extLst>
      <p:ext uri="{BB962C8B-B14F-4D97-AF65-F5344CB8AC3E}">
        <p14:creationId xmlns:p14="http://schemas.microsoft.com/office/powerpoint/2010/main" val="2573818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normAutofit/>
          </a:bodyPr>
          <a:lstStyle/>
          <a:p>
            <a:endParaRPr lang="cy-GB"/>
          </a:p>
        </p:txBody>
      </p:sp>
      <p:sp>
        <p:nvSpPr>
          <p:cNvPr id="4" name="Dalfan Rhif y Sleid 3"/>
          <p:cNvSpPr>
            <a:spLocks noGrp="1"/>
          </p:cNvSpPr>
          <p:nvPr>
            <p:ph type="sldNum" sz="quarter" idx="10"/>
          </p:nvPr>
        </p:nvSpPr>
        <p:spPr/>
        <p:txBody>
          <a:bodyPr/>
          <a:lstStyle/>
          <a:p>
            <a:fld id="{D55A2A3B-C30E-4410-BC9A-79C5CB5150A8}" type="slidenum">
              <a:rPr lang="en-GB" smtClean="0"/>
              <a:pPr/>
              <a:t>8</a:t>
            </a:fld>
            <a:endParaRPr lang="en-GB"/>
          </a:p>
        </p:txBody>
      </p:sp>
    </p:spTree>
    <p:extLst>
      <p:ext uri="{BB962C8B-B14F-4D97-AF65-F5344CB8AC3E}">
        <p14:creationId xmlns:p14="http://schemas.microsoft.com/office/powerpoint/2010/main" val="644176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lstStyle/>
          <a:p>
            <a:r>
              <a:rPr lang="cy-GB" dirty="0" smtClean="0"/>
              <a:t>Cefnogi’r Gymraeg mewn</a:t>
            </a:r>
            <a:r>
              <a:rPr lang="cy-GB" baseline="0" dirty="0" smtClean="0"/>
              <a:t> eisteddfodau, eglwysi, hyd yn oed addysg. Ond dim ond os oedd y Gymraeg yn cadw’r bobl rhag syniadau radical. Aeth yn gandryll pan ddaeth i </a:t>
            </a:r>
            <a:r>
              <a:rPr lang="cy-GB" baseline="0" dirty="0" err="1" smtClean="0"/>
              <a:t>wyvod</a:t>
            </a:r>
            <a:r>
              <a:rPr lang="cy-GB" baseline="0" dirty="0" smtClean="0"/>
              <a:t> am y syniadau radical yn Y Gweithiwr, papur radical </a:t>
            </a:r>
            <a:r>
              <a:rPr lang="cy-GB" baseline="0" dirty="0" err="1" smtClean="0"/>
              <a:t>Cyrmaeg</a:t>
            </a:r>
            <a:r>
              <a:rPr lang="cy-GB" baseline="0" dirty="0" smtClean="0"/>
              <a:t> o Ferthyr.</a:t>
            </a:r>
            <a:endParaRPr lang="en-US" dirty="0"/>
          </a:p>
        </p:txBody>
      </p:sp>
      <p:sp>
        <p:nvSpPr>
          <p:cNvPr id="4" name="Dalfan Rhif y Sleid 3"/>
          <p:cNvSpPr>
            <a:spLocks noGrp="1"/>
          </p:cNvSpPr>
          <p:nvPr>
            <p:ph type="sldNum" sz="quarter" idx="10"/>
          </p:nvPr>
        </p:nvSpPr>
        <p:spPr/>
        <p:txBody>
          <a:bodyPr/>
          <a:lstStyle/>
          <a:p>
            <a:fld id="{D55A2A3B-C30E-4410-BC9A-79C5CB5150A8}" type="slidenum">
              <a:rPr lang="en-GB" smtClean="0"/>
              <a:pPr/>
              <a:t>9</a:t>
            </a:fld>
            <a:endParaRPr lang="en-GB"/>
          </a:p>
        </p:txBody>
      </p:sp>
    </p:spTree>
    <p:extLst>
      <p:ext uri="{BB962C8B-B14F-4D97-AF65-F5344CB8AC3E}">
        <p14:creationId xmlns:p14="http://schemas.microsoft.com/office/powerpoint/2010/main" val="665400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eitl y Slei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cy-GB" smtClean="0"/>
              <a:t>Cliciwch i olygu arddull y Meistr teitl</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y-GB" smtClean="0"/>
              <a:t>Cliciwch i olygu arddull is-deitl y Meistr</a:t>
            </a:r>
            <a:endParaRPr lang="en-GB"/>
          </a:p>
        </p:txBody>
      </p:sp>
      <p:sp>
        <p:nvSpPr>
          <p:cNvPr id="4" name="Rectangle 4"/>
          <p:cNvSpPr>
            <a:spLocks noGrp="1" noChangeArrowheads="1"/>
          </p:cNvSpPr>
          <p:nvPr>
            <p:ph type="dt" sz="half" idx="10"/>
          </p:nvPr>
        </p:nvSpPr>
        <p:spPr>
          <a:ln/>
        </p:spPr>
        <p:txBody>
          <a:bodyPr/>
          <a:lstStyle>
            <a:lvl1pPr>
              <a:defRPr/>
            </a:lvl1pPr>
          </a:lstStyle>
          <a:p>
            <a:fld id="{8B41E9AA-98DA-47C1-8244-818D2501EAD3}" type="datetimeFigureOut">
              <a:rPr lang="en-GB" smtClean="0"/>
              <a:pPr/>
              <a:t>05/03/2014</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B764464E-CD8E-4F25-BE6E-DECAF5D6AA2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itl a Thestun Fertig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smtClean="0"/>
              <a:t>Cliciwch i olygu arddull y Meistr teitl</a:t>
            </a:r>
            <a:endParaRPr lang="en-GB"/>
          </a:p>
        </p:txBody>
      </p:sp>
      <p:sp>
        <p:nvSpPr>
          <p:cNvPr id="3" name="Vertical Text Placeholder 2"/>
          <p:cNvSpPr>
            <a:spLocks noGrp="1"/>
          </p:cNvSpPr>
          <p:nvPr>
            <p:ph type="body" orient="vert" idx="1"/>
          </p:nvPr>
        </p:nvSpPr>
        <p:spPr/>
        <p:txBody>
          <a:bodyPr vert="eaVert"/>
          <a:lstStyle/>
          <a:p>
            <a:pPr lvl="0"/>
            <a:r>
              <a:rPr lang="cy-GB" smtClean="0"/>
              <a:t>Cliciwch i olygu arddulliau'r Meistr testun</a:t>
            </a:r>
          </a:p>
          <a:p>
            <a:pPr lvl="1"/>
            <a:r>
              <a:rPr lang="cy-GB" smtClean="0"/>
              <a:t>Ail lefel</a:t>
            </a:r>
          </a:p>
          <a:p>
            <a:pPr lvl="2"/>
            <a:r>
              <a:rPr lang="cy-GB" smtClean="0"/>
              <a:t>Trydydd lefel</a:t>
            </a:r>
          </a:p>
          <a:p>
            <a:pPr lvl="3"/>
            <a:r>
              <a:rPr lang="cy-GB" smtClean="0"/>
              <a:t>Pedwerydd lefel</a:t>
            </a:r>
          </a:p>
          <a:p>
            <a:pPr lvl="4"/>
            <a:r>
              <a:rPr lang="cy-GB" smtClean="0"/>
              <a:t>Pumed lefel</a:t>
            </a:r>
            <a:endParaRPr lang="en-GB"/>
          </a:p>
        </p:txBody>
      </p:sp>
      <p:sp>
        <p:nvSpPr>
          <p:cNvPr id="4" name="Rectangle 4"/>
          <p:cNvSpPr>
            <a:spLocks noGrp="1" noChangeArrowheads="1"/>
          </p:cNvSpPr>
          <p:nvPr>
            <p:ph type="dt" sz="half" idx="10"/>
          </p:nvPr>
        </p:nvSpPr>
        <p:spPr>
          <a:ln/>
        </p:spPr>
        <p:txBody>
          <a:bodyPr/>
          <a:lstStyle>
            <a:lvl1pPr>
              <a:defRPr/>
            </a:lvl1pPr>
          </a:lstStyle>
          <a:p>
            <a:fld id="{8B41E9AA-98DA-47C1-8244-818D2501EAD3}" type="datetimeFigureOut">
              <a:rPr lang="en-GB" smtClean="0"/>
              <a:pPr/>
              <a:t>05/03/2014</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B764464E-CD8E-4F25-BE6E-DECAF5D6AA2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itl Fertigol a Thestu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1" y="609600"/>
            <a:ext cx="2095500" cy="5486400"/>
          </a:xfrm>
        </p:spPr>
        <p:txBody>
          <a:bodyPr vert="eaVert"/>
          <a:lstStyle/>
          <a:p>
            <a:r>
              <a:rPr lang="cy-GB" smtClean="0"/>
              <a:t>Cliciwch i olygu arddull y Meistr teitl</a:t>
            </a:r>
            <a:endParaRPr lang="en-GB"/>
          </a:p>
        </p:txBody>
      </p:sp>
      <p:sp>
        <p:nvSpPr>
          <p:cNvPr id="3" name="Vertical Text Placeholder 2"/>
          <p:cNvSpPr>
            <a:spLocks noGrp="1"/>
          </p:cNvSpPr>
          <p:nvPr>
            <p:ph type="body" orient="vert" idx="1"/>
          </p:nvPr>
        </p:nvSpPr>
        <p:spPr>
          <a:xfrm>
            <a:off x="381001" y="609600"/>
            <a:ext cx="6134100" cy="5486400"/>
          </a:xfrm>
        </p:spPr>
        <p:txBody>
          <a:bodyPr vert="eaVert"/>
          <a:lstStyle/>
          <a:p>
            <a:pPr lvl="0"/>
            <a:r>
              <a:rPr lang="cy-GB" smtClean="0"/>
              <a:t>Cliciwch i olygu arddulliau'r Meistr testun</a:t>
            </a:r>
          </a:p>
          <a:p>
            <a:pPr lvl="1"/>
            <a:r>
              <a:rPr lang="cy-GB" smtClean="0"/>
              <a:t>Ail lefel</a:t>
            </a:r>
          </a:p>
          <a:p>
            <a:pPr lvl="2"/>
            <a:r>
              <a:rPr lang="cy-GB" smtClean="0"/>
              <a:t>Trydydd lefel</a:t>
            </a:r>
          </a:p>
          <a:p>
            <a:pPr lvl="3"/>
            <a:r>
              <a:rPr lang="cy-GB" smtClean="0"/>
              <a:t>Pedwerydd lefel</a:t>
            </a:r>
          </a:p>
          <a:p>
            <a:pPr lvl="4"/>
            <a:r>
              <a:rPr lang="cy-GB" smtClean="0"/>
              <a:t>Pumed lefel</a:t>
            </a:r>
            <a:endParaRPr lang="en-GB"/>
          </a:p>
        </p:txBody>
      </p:sp>
      <p:sp>
        <p:nvSpPr>
          <p:cNvPr id="4" name="Rectangle 4"/>
          <p:cNvSpPr>
            <a:spLocks noGrp="1" noChangeArrowheads="1"/>
          </p:cNvSpPr>
          <p:nvPr>
            <p:ph type="dt" sz="half" idx="10"/>
          </p:nvPr>
        </p:nvSpPr>
        <p:spPr>
          <a:ln/>
        </p:spPr>
        <p:txBody>
          <a:bodyPr/>
          <a:lstStyle>
            <a:lvl1pPr>
              <a:defRPr/>
            </a:lvl1pPr>
          </a:lstStyle>
          <a:p>
            <a:fld id="{8B41E9AA-98DA-47C1-8244-818D2501EAD3}" type="datetimeFigureOut">
              <a:rPr lang="en-GB" smtClean="0"/>
              <a:pPr/>
              <a:t>05/03/2014</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B764464E-CD8E-4F25-BE6E-DECAF5D6AA2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itl a Chynnw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smtClean="0"/>
              <a:t>Cliciwch i olygu arddull y Meistr teitl</a:t>
            </a:r>
            <a:endParaRPr lang="en-GB"/>
          </a:p>
        </p:txBody>
      </p:sp>
      <p:sp>
        <p:nvSpPr>
          <p:cNvPr id="3" name="Content Placeholder 2"/>
          <p:cNvSpPr>
            <a:spLocks noGrp="1"/>
          </p:cNvSpPr>
          <p:nvPr>
            <p:ph idx="1"/>
          </p:nvPr>
        </p:nvSpPr>
        <p:spPr/>
        <p:txBody>
          <a:bodyPr/>
          <a:lstStyle/>
          <a:p>
            <a:pPr lvl="0"/>
            <a:r>
              <a:rPr lang="cy-GB" smtClean="0"/>
              <a:t>Cliciwch i olygu arddulliau'r Meistr testun</a:t>
            </a:r>
          </a:p>
          <a:p>
            <a:pPr lvl="1"/>
            <a:r>
              <a:rPr lang="cy-GB" smtClean="0"/>
              <a:t>Ail lefel</a:t>
            </a:r>
          </a:p>
          <a:p>
            <a:pPr lvl="2"/>
            <a:r>
              <a:rPr lang="cy-GB" smtClean="0"/>
              <a:t>Trydydd lefel</a:t>
            </a:r>
          </a:p>
          <a:p>
            <a:pPr lvl="3"/>
            <a:r>
              <a:rPr lang="cy-GB" smtClean="0"/>
              <a:t>Pedwerydd lefel</a:t>
            </a:r>
          </a:p>
          <a:p>
            <a:pPr lvl="4"/>
            <a:r>
              <a:rPr lang="cy-GB" smtClean="0"/>
              <a:t>Pumed lefel</a:t>
            </a:r>
            <a:endParaRPr lang="en-GB"/>
          </a:p>
        </p:txBody>
      </p:sp>
      <p:sp>
        <p:nvSpPr>
          <p:cNvPr id="4" name="Rectangle 4"/>
          <p:cNvSpPr>
            <a:spLocks noGrp="1" noChangeArrowheads="1"/>
          </p:cNvSpPr>
          <p:nvPr>
            <p:ph type="dt" sz="half" idx="10"/>
          </p:nvPr>
        </p:nvSpPr>
        <p:spPr>
          <a:ln/>
        </p:spPr>
        <p:txBody>
          <a:bodyPr/>
          <a:lstStyle>
            <a:lvl1pPr>
              <a:defRPr/>
            </a:lvl1pPr>
          </a:lstStyle>
          <a:p>
            <a:fld id="{8B41E9AA-98DA-47C1-8244-818D2501EAD3}" type="datetimeFigureOut">
              <a:rPr lang="en-GB" smtClean="0"/>
              <a:pPr/>
              <a:t>05/03/2014</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B764464E-CD8E-4F25-BE6E-DECAF5D6AA2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Pennyn Adra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y-GB" smtClean="0"/>
              <a:t>Cliciwch i olygu arddull y Meistr teitl</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y-GB" smtClean="0"/>
              <a:t>Cliciwch i olygu arddulliau'r Meistr testun</a:t>
            </a:r>
          </a:p>
        </p:txBody>
      </p:sp>
      <p:sp>
        <p:nvSpPr>
          <p:cNvPr id="4" name="Rectangle 4"/>
          <p:cNvSpPr>
            <a:spLocks noGrp="1" noChangeArrowheads="1"/>
          </p:cNvSpPr>
          <p:nvPr>
            <p:ph type="dt" sz="half" idx="10"/>
          </p:nvPr>
        </p:nvSpPr>
        <p:spPr>
          <a:ln/>
        </p:spPr>
        <p:txBody>
          <a:bodyPr/>
          <a:lstStyle>
            <a:lvl1pPr>
              <a:defRPr/>
            </a:lvl1pPr>
          </a:lstStyle>
          <a:p>
            <a:fld id="{8B41E9AA-98DA-47C1-8244-818D2501EAD3}" type="datetimeFigureOut">
              <a:rPr lang="en-GB" smtClean="0"/>
              <a:pPr/>
              <a:t>05/03/2014</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B764464E-CD8E-4F25-BE6E-DECAF5D6AA2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au Gynnw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smtClean="0"/>
              <a:t>Cliciwch i olygu arddull y Meistr teitl</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y-GB" smtClean="0"/>
              <a:t>Cliciwch i olygu arddulliau'r Meistr testun</a:t>
            </a:r>
          </a:p>
          <a:p>
            <a:pPr lvl="1"/>
            <a:r>
              <a:rPr lang="cy-GB" smtClean="0"/>
              <a:t>Ail lefel</a:t>
            </a:r>
          </a:p>
          <a:p>
            <a:pPr lvl="2"/>
            <a:r>
              <a:rPr lang="cy-GB" smtClean="0"/>
              <a:t>Trydydd lefel</a:t>
            </a:r>
          </a:p>
          <a:p>
            <a:pPr lvl="3"/>
            <a:r>
              <a:rPr lang="cy-GB" smtClean="0"/>
              <a:t>Pedwerydd lefel</a:t>
            </a:r>
          </a:p>
          <a:p>
            <a:pPr lvl="4"/>
            <a:r>
              <a:rPr lang="cy-GB" smtClean="0"/>
              <a:t>Pumed lefel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y-GB" smtClean="0"/>
              <a:t>Cliciwch i olygu arddulliau'r Meistr testun</a:t>
            </a:r>
          </a:p>
          <a:p>
            <a:pPr lvl="1"/>
            <a:r>
              <a:rPr lang="cy-GB" smtClean="0"/>
              <a:t>Ail lefel</a:t>
            </a:r>
          </a:p>
          <a:p>
            <a:pPr lvl="2"/>
            <a:r>
              <a:rPr lang="cy-GB" smtClean="0"/>
              <a:t>Trydydd lefel</a:t>
            </a:r>
          </a:p>
          <a:p>
            <a:pPr lvl="3"/>
            <a:r>
              <a:rPr lang="cy-GB" smtClean="0"/>
              <a:t>Pedwerydd lefel</a:t>
            </a:r>
          </a:p>
          <a:p>
            <a:pPr lvl="4"/>
            <a:r>
              <a:rPr lang="cy-GB" smtClean="0"/>
              <a:t>Pumed lefel</a:t>
            </a:r>
            <a:endParaRPr lang="en-GB"/>
          </a:p>
        </p:txBody>
      </p:sp>
      <p:sp>
        <p:nvSpPr>
          <p:cNvPr id="5" name="Rectangle 4"/>
          <p:cNvSpPr>
            <a:spLocks noGrp="1" noChangeArrowheads="1"/>
          </p:cNvSpPr>
          <p:nvPr>
            <p:ph type="dt" sz="half" idx="10"/>
          </p:nvPr>
        </p:nvSpPr>
        <p:spPr>
          <a:ln/>
        </p:spPr>
        <p:txBody>
          <a:bodyPr/>
          <a:lstStyle>
            <a:lvl1pPr>
              <a:defRPr/>
            </a:lvl1pPr>
          </a:lstStyle>
          <a:p>
            <a:fld id="{8B41E9AA-98DA-47C1-8244-818D2501EAD3}" type="datetimeFigureOut">
              <a:rPr lang="en-GB" smtClean="0"/>
              <a:pPr/>
              <a:t>05/03/2014</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B764464E-CD8E-4F25-BE6E-DECAF5D6AA2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ymhariaet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cy-GB" smtClean="0"/>
              <a:t>Cliciwch i olygu arddull y Meistr teitl</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smtClean="0"/>
              <a:t>Cliciwch i olygu arddulliau'r Meistr testun</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y-GB" smtClean="0"/>
              <a:t>Cliciwch i olygu arddulliau'r Meistr testun</a:t>
            </a:r>
          </a:p>
          <a:p>
            <a:pPr lvl="1"/>
            <a:r>
              <a:rPr lang="cy-GB" smtClean="0"/>
              <a:t>Ail lefel</a:t>
            </a:r>
          </a:p>
          <a:p>
            <a:pPr lvl="2"/>
            <a:r>
              <a:rPr lang="cy-GB" smtClean="0"/>
              <a:t>Trydydd lefel</a:t>
            </a:r>
          </a:p>
          <a:p>
            <a:pPr lvl="3"/>
            <a:r>
              <a:rPr lang="cy-GB" smtClean="0"/>
              <a:t>Pedwerydd lefel</a:t>
            </a:r>
          </a:p>
          <a:p>
            <a:pPr lvl="4"/>
            <a:r>
              <a:rPr lang="cy-GB" smtClean="0"/>
              <a:t>Pumed lefel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smtClean="0"/>
              <a:t>Cliciwch i olygu arddulliau'r Meistr testun</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y-GB" smtClean="0"/>
              <a:t>Cliciwch i olygu arddulliau'r Meistr testun</a:t>
            </a:r>
          </a:p>
          <a:p>
            <a:pPr lvl="1"/>
            <a:r>
              <a:rPr lang="cy-GB" smtClean="0"/>
              <a:t>Ail lefel</a:t>
            </a:r>
          </a:p>
          <a:p>
            <a:pPr lvl="2"/>
            <a:r>
              <a:rPr lang="cy-GB" smtClean="0"/>
              <a:t>Trydydd lefel</a:t>
            </a:r>
          </a:p>
          <a:p>
            <a:pPr lvl="3"/>
            <a:r>
              <a:rPr lang="cy-GB" smtClean="0"/>
              <a:t>Pedwerydd lefel</a:t>
            </a:r>
          </a:p>
          <a:p>
            <a:pPr lvl="4"/>
            <a:r>
              <a:rPr lang="cy-GB" smtClean="0"/>
              <a:t>Pumed lefel</a:t>
            </a:r>
            <a:endParaRPr lang="en-GB"/>
          </a:p>
        </p:txBody>
      </p:sp>
      <p:sp>
        <p:nvSpPr>
          <p:cNvPr id="7" name="Rectangle 4"/>
          <p:cNvSpPr>
            <a:spLocks noGrp="1" noChangeArrowheads="1"/>
          </p:cNvSpPr>
          <p:nvPr>
            <p:ph type="dt" sz="half" idx="10"/>
          </p:nvPr>
        </p:nvSpPr>
        <p:spPr>
          <a:ln/>
        </p:spPr>
        <p:txBody>
          <a:bodyPr/>
          <a:lstStyle>
            <a:lvl1pPr>
              <a:defRPr/>
            </a:lvl1pPr>
          </a:lstStyle>
          <a:p>
            <a:fld id="{8B41E9AA-98DA-47C1-8244-818D2501EAD3}" type="datetimeFigureOut">
              <a:rPr lang="en-GB" smtClean="0"/>
              <a:pPr/>
              <a:t>05/03/2014</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B764464E-CD8E-4F25-BE6E-DECAF5D6AA2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eitl yn Uni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smtClean="0"/>
              <a:t>Cliciwch i olygu arddull y Meistr teitl</a:t>
            </a:r>
            <a:endParaRPr lang="en-GB"/>
          </a:p>
        </p:txBody>
      </p:sp>
      <p:sp>
        <p:nvSpPr>
          <p:cNvPr id="3" name="Rectangle 4"/>
          <p:cNvSpPr>
            <a:spLocks noGrp="1" noChangeArrowheads="1"/>
          </p:cNvSpPr>
          <p:nvPr>
            <p:ph type="dt" sz="half" idx="10"/>
          </p:nvPr>
        </p:nvSpPr>
        <p:spPr>
          <a:ln/>
        </p:spPr>
        <p:txBody>
          <a:bodyPr/>
          <a:lstStyle>
            <a:lvl1pPr>
              <a:defRPr/>
            </a:lvl1pPr>
          </a:lstStyle>
          <a:p>
            <a:fld id="{8B41E9AA-98DA-47C1-8244-818D2501EAD3}" type="datetimeFigureOut">
              <a:rPr lang="en-GB" smtClean="0"/>
              <a:pPr/>
              <a:t>05/03/2014</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B764464E-CD8E-4F25-BE6E-DECAF5D6AA2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Gwa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8B41E9AA-98DA-47C1-8244-818D2501EAD3}" type="datetimeFigureOut">
              <a:rPr lang="en-GB" smtClean="0"/>
              <a:pPr/>
              <a:t>05/03/2014</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B764464E-CD8E-4F25-BE6E-DECAF5D6AA2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ynnwys gyda Phennawd">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cy-GB" smtClean="0"/>
              <a:t>Cliciwch i olygu arddull y Meistr teitl</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y-GB" smtClean="0"/>
              <a:t>Cliciwch i olygu arddulliau'r Meistr testun</a:t>
            </a:r>
          </a:p>
          <a:p>
            <a:pPr lvl="1"/>
            <a:r>
              <a:rPr lang="cy-GB" smtClean="0"/>
              <a:t>Ail lefel</a:t>
            </a:r>
          </a:p>
          <a:p>
            <a:pPr lvl="2"/>
            <a:r>
              <a:rPr lang="cy-GB" smtClean="0"/>
              <a:t>Trydydd lefel</a:t>
            </a:r>
          </a:p>
          <a:p>
            <a:pPr lvl="3"/>
            <a:r>
              <a:rPr lang="cy-GB" smtClean="0"/>
              <a:t>Pedwerydd lefel</a:t>
            </a:r>
          </a:p>
          <a:p>
            <a:pPr lvl="4"/>
            <a:r>
              <a:rPr lang="cy-GB" smtClean="0"/>
              <a:t>Pumed lefel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y-GB" smtClean="0"/>
              <a:t>Cliciwch i olygu arddulliau'r Meistr testun</a:t>
            </a:r>
          </a:p>
        </p:txBody>
      </p:sp>
      <p:sp>
        <p:nvSpPr>
          <p:cNvPr id="5" name="Rectangle 4"/>
          <p:cNvSpPr>
            <a:spLocks noGrp="1" noChangeArrowheads="1"/>
          </p:cNvSpPr>
          <p:nvPr>
            <p:ph type="dt" sz="half" idx="10"/>
          </p:nvPr>
        </p:nvSpPr>
        <p:spPr>
          <a:ln/>
        </p:spPr>
        <p:txBody>
          <a:bodyPr/>
          <a:lstStyle>
            <a:lvl1pPr>
              <a:defRPr/>
            </a:lvl1pPr>
          </a:lstStyle>
          <a:p>
            <a:fld id="{8B41E9AA-98DA-47C1-8244-818D2501EAD3}" type="datetimeFigureOut">
              <a:rPr lang="en-GB" smtClean="0"/>
              <a:pPr/>
              <a:t>05/03/2014</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B764464E-CD8E-4F25-BE6E-DECAF5D6AA2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Llun gyda Phennaw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cy-GB" smtClean="0"/>
              <a:t>Cliciwch i olygu arddull y Meistr teitl</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y-GB" noProof="0" smtClean="0"/>
              <a:t>Cliciwch eicon i ychwanegu llun</a:t>
            </a:r>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y-GB" smtClean="0"/>
              <a:t>Cliciwch i olygu arddulliau'r Meistr testun</a:t>
            </a:r>
          </a:p>
        </p:txBody>
      </p:sp>
      <p:sp>
        <p:nvSpPr>
          <p:cNvPr id="5" name="Rectangle 4"/>
          <p:cNvSpPr>
            <a:spLocks noGrp="1" noChangeArrowheads="1"/>
          </p:cNvSpPr>
          <p:nvPr>
            <p:ph type="dt" sz="half" idx="10"/>
          </p:nvPr>
        </p:nvSpPr>
        <p:spPr>
          <a:ln/>
        </p:spPr>
        <p:txBody>
          <a:bodyPr/>
          <a:lstStyle>
            <a:lvl1pPr>
              <a:defRPr/>
            </a:lvl1pPr>
          </a:lstStyle>
          <a:p>
            <a:fld id="{8B41E9AA-98DA-47C1-8244-818D2501EAD3}" type="datetimeFigureOut">
              <a:rPr lang="en-GB" smtClean="0"/>
              <a:pPr/>
              <a:t>05/03/2014</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B764464E-CD8E-4F25-BE6E-DECAF5D6AA2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609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y-GB" smtClean="0"/>
              <a:t>Cliciwch i olygu arddull y Meistr teitl</a:t>
            </a:r>
            <a:endParaRPr 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y-GB" smtClean="0"/>
              <a:t>Cliciwch i olygu arddulliau'r Meistr testun</a:t>
            </a:r>
          </a:p>
          <a:p>
            <a:pPr lvl="1"/>
            <a:r>
              <a:rPr lang="cy-GB" smtClean="0"/>
              <a:t>Ail lefel</a:t>
            </a:r>
          </a:p>
          <a:p>
            <a:pPr lvl="2"/>
            <a:r>
              <a:rPr lang="cy-GB" smtClean="0"/>
              <a:t>Trydydd lefel</a:t>
            </a:r>
          </a:p>
          <a:p>
            <a:pPr lvl="3"/>
            <a:r>
              <a:rPr lang="cy-GB" smtClean="0"/>
              <a:t>Pedwerydd lefel</a:t>
            </a:r>
          </a:p>
          <a:p>
            <a:pPr lvl="4"/>
            <a:r>
              <a:rPr lang="cy-GB" smtClean="0"/>
              <a:t>Pumed lefel</a:t>
            </a:r>
            <a:endParaRPr 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400">
                <a:latin typeface="Times New Roman" charset="0"/>
                <a:cs typeface="+mn-cs"/>
              </a:defRPr>
            </a:lvl1pPr>
          </a:lstStyle>
          <a:p>
            <a:fld id="{8B41E9AA-98DA-47C1-8244-818D2501EAD3}" type="datetimeFigureOut">
              <a:rPr lang="en-GB" smtClean="0"/>
              <a:pPr/>
              <a:t>05/03/2014</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1400">
                <a:latin typeface="Times New Roman" charset="0"/>
                <a:cs typeface="+mn-cs"/>
              </a:defRPr>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1400">
                <a:latin typeface="Times New Roman" charset="0"/>
                <a:cs typeface="+mn-cs"/>
              </a:defRPr>
            </a:lvl1pPr>
          </a:lstStyle>
          <a:p>
            <a:fld id="{B764464E-CD8E-4F25-BE6E-DECAF5D6AA22}" type="slidenum">
              <a:rPr lang="en-GB" smtClean="0"/>
              <a:pPr/>
              <a:t>‹#›</a:t>
            </a:fld>
            <a:endParaRPr lang="en-GB"/>
          </a:p>
        </p:txBody>
      </p:sp>
      <p:sp>
        <p:nvSpPr>
          <p:cNvPr id="1031" name="Rectangle 7"/>
          <p:cNvSpPr>
            <a:spLocks noChangeArrowheads="1"/>
          </p:cNvSpPr>
          <p:nvPr/>
        </p:nvSpPr>
        <p:spPr bwMode="auto">
          <a:xfrm>
            <a:off x="0" y="0"/>
            <a:ext cx="9144000" cy="838200"/>
          </a:xfrm>
          <a:prstGeom prst="rect">
            <a:avLst/>
          </a:prstGeom>
          <a:solidFill>
            <a:srgbClr val="990033"/>
          </a:solidFill>
          <a:ln w="9525">
            <a:noFill/>
            <a:miter lim="800000"/>
            <a:headEnd/>
            <a:tailEnd/>
          </a:ln>
          <a:effectLst/>
        </p:spPr>
        <p:txBody>
          <a:bodyPr wrap="none" anchor="ctr"/>
          <a:lstStyle/>
          <a:p>
            <a:pPr eaLnBrk="0" hangingPunct="0">
              <a:defRPr/>
            </a:pPr>
            <a:endParaRPr lang="en-GB">
              <a:latin typeface="Times New Roman" charset="0"/>
              <a:cs typeface="+mn-cs"/>
            </a:endParaRPr>
          </a:p>
        </p:txBody>
      </p:sp>
      <p:pic>
        <p:nvPicPr>
          <p:cNvPr id="1032" name="Picture 10" descr="engwelcol_small"/>
          <p:cNvPicPr>
            <a:picLocks noChangeAspect="1" noChangeArrowheads="1"/>
          </p:cNvPicPr>
          <p:nvPr/>
        </p:nvPicPr>
        <p:blipFill>
          <a:blip r:embed="rId13" cstate="print"/>
          <a:srcRect/>
          <a:stretch>
            <a:fillRect/>
          </a:stretch>
        </p:blipFill>
        <p:spPr bwMode="auto">
          <a:xfrm>
            <a:off x="7951789" y="5791201"/>
            <a:ext cx="735012" cy="708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800">
          <a:solidFill>
            <a:schemeClr val="tx2"/>
          </a:solidFill>
          <a:latin typeface="+mj-lt"/>
          <a:ea typeface="+mj-ea"/>
          <a:cs typeface="+mj-cs"/>
        </a:defRPr>
      </a:lvl1pPr>
      <a:lvl2pPr algn="ctr" rtl="0" eaLnBrk="1" fontAlgn="base" hangingPunct="1">
        <a:spcBef>
          <a:spcPct val="0"/>
        </a:spcBef>
        <a:spcAft>
          <a:spcPct val="0"/>
        </a:spcAft>
        <a:defRPr sz="4800">
          <a:solidFill>
            <a:schemeClr val="tx2"/>
          </a:solidFill>
          <a:latin typeface="Franklin Gothic Demi" pitchFamily="34" charset="0"/>
        </a:defRPr>
      </a:lvl2pPr>
      <a:lvl3pPr algn="ctr" rtl="0" eaLnBrk="1" fontAlgn="base" hangingPunct="1">
        <a:spcBef>
          <a:spcPct val="0"/>
        </a:spcBef>
        <a:spcAft>
          <a:spcPct val="0"/>
        </a:spcAft>
        <a:defRPr sz="4800">
          <a:solidFill>
            <a:schemeClr val="tx2"/>
          </a:solidFill>
          <a:latin typeface="Franklin Gothic Demi" pitchFamily="34" charset="0"/>
        </a:defRPr>
      </a:lvl3pPr>
      <a:lvl4pPr algn="ctr" rtl="0" eaLnBrk="1" fontAlgn="base" hangingPunct="1">
        <a:spcBef>
          <a:spcPct val="0"/>
        </a:spcBef>
        <a:spcAft>
          <a:spcPct val="0"/>
        </a:spcAft>
        <a:defRPr sz="4800">
          <a:solidFill>
            <a:schemeClr val="tx2"/>
          </a:solidFill>
          <a:latin typeface="Franklin Gothic Demi" pitchFamily="34" charset="0"/>
        </a:defRPr>
      </a:lvl4pPr>
      <a:lvl5pPr algn="ctr" rtl="0" eaLnBrk="1" fontAlgn="base" hangingPunct="1">
        <a:spcBef>
          <a:spcPct val="0"/>
        </a:spcBef>
        <a:spcAft>
          <a:spcPct val="0"/>
        </a:spcAft>
        <a:defRPr sz="4800">
          <a:solidFill>
            <a:schemeClr val="tx2"/>
          </a:solidFill>
          <a:latin typeface="Franklin Gothic Demi" pitchFamily="34" charset="0"/>
        </a:defRPr>
      </a:lvl5pPr>
      <a:lvl6pPr marL="457200" algn="ctr" rtl="0" eaLnBrk="1" fontAlgn="base" hangingPunct="1">
        <a:spcBef>
          <a:spcPct val="0"/>
        </a:spcBef>
        <a:spcAft>
          <a:spcPct val="0"/>
        </a:spcAft>
        <a:defRPr sz="4800">
          <a:solidFill>
            <a:schemeClr val="tx2"/>
          </a:solidFill>
          <a:latin typeface="Franklin Gothic Demi" pitchFamily="34" charset="0"/>
        </a:defRPr>
      </a:lvl6pPr>
      <a:lvl7pPr marL="914400" algn="ctr" rtl="0" eaLnBrk="1" fontAlgn="base" hangingPunct="1">
        <a:spcBef>
          <a:spcPct val="0"/>
        </a:spcBef>
        <a:spcAft>
          <a:spcPct val="0"/>
        </a:spcAft>
        <a:defRPr sz="4800">
          <a:solidFill>
            <a:schemeClr val="tx2"/>
          </a:solidFill>
          <a:latin typeface="Franklin Gothic Demi" pitchFamily="34" charset="0"/>
        </a:defRPr>
      </a:lvl7pPr>
      <a:lvl8pPr marL="1371600" algn="ctr" rtl="0" eaLnBrk="1" fontAlgn="base" hangingPunct="1">
        <a:spcBef>
          <a:spcPct val="0"/>
        </a:spcBef>
        <a:spcAft>
          <a:spcPct val="0"/>
        </a:spcAft>
        <a:defRPr sz="4800">
          <a:solidFill>
            <a:schemeClr val="tx2"/>
          </a:solidFill>
          <a:latin typeface="Franklin Gothic Demi" pitchFamily="34" charset="0"/>
        </a:defRPr>
      </a:lvl8pPr>
      <a:lvl9pPr marL="1828800" algn="ctr" rtl="0" eaLnBrk="1" fontAlgn="base" hangingPunct="1">
        <a:spcBef>
          <a:spcPct val="0"/>
        </a:spcBef>
        <a:spcAft>
          <a:spcPct val="0"/>
        </a:spcAft>
        <a:defRPr sz="4800">
          <a:solidFill>
            <a:schemeClr val="tx2"/>
          </a:solidFill>
          <a:latin typeface="Franklin Gothic Demi" pitchFamily="34" charset="0"/>
        </a:defRPr>
      </a:lvl9pPr>
    </p:titleStyle>
    <p:bodyStyle>
      <a:lvl1pPr marL="342900" indent="-342900" algn="l" rtl="0" eaLnBrk="1" fontAlgn="base" hangingPunct="1">
        <a:spcBef>
          <a:spcPct val="20000"/>
        </a:spcBef>
        <a:spcAft>
          <a:spcPct val="0"/>
        </a:spcAft>
        <a:buChar char="•"/>
        <a:defRPr sz="3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Franklin Gothic Book" pitchFamily="34" charset="0"/>
        </a:defRPr>
      </a:lvl2pPr>
      <a:lvl3pPr marL="1143000" indent="-228600" algn="l" rtl="0" eaLnBrk="1" fontAlgn="base" hangingPunct="1">
        <a:spcBef>
          <a:spcPct val="20000"/>
        </a:spcBef>
        <a:spcAft>
          <a:spcPct val="0"/>
        </a:spcAft>
        <a:buChar char="•"/>
        <a:defRPr sz="2400">
          <a:solidFill>
            <a:schemeClr val="tx1"/>
          </a:solidFill>
          <a:latin typeface="Franklin Gothic Book" pitchFamily="34" charset="0"/>
        </a:defRPr>
      </a:lvl3pPr>
      <a:lvl4pPr marL="1600200" indent="-228600" algn="l" rtl="0" eaLnBrk="1" fontAlgn="base" hangingPunct="1">
        <a:spcBef>
          <a:spcPct val="20000"/>
        </a:spcBef>
        <a:spcAft>
          <a:spcPct val="0"/>
        </a:spcAft>
        <a:buChar char="–"/>
        <a:defRPr sz="2000">
          <a:solidFill>
            <a:schemeClr val="tx1"/>
          </a:solidFill>
          <a:latin typeface="Franklin Gothic Book" pitchFamily="34" charset="0"/>
        </a:defRPr>
      </a:lvl4pPr>
      <a:lvl5pPr marL="2057400" indent="-228600" algn="l" rtl="0" eaLnBrk="1" fontAlgn="base" hangingPunct="1">
        <a:spcBef>
          <a:spcPct val="20000"/>
        </a:spcBef>
        <a:spcAft>
          <a:spcPct val="0"/>
        </a:spcAft>
        <a:buChar char="»"/>
        <a:defRPr sz="2000">
          <a:solidFill>
            <a:schemeClr val="tx1"/>
          </a:solidFill>
          <a:latin typeface="Franklin Gothic Book" pitchFamily="34" charset="0"/>
        </a:defRPr>
      </a:lvl5pPr>
      <a:lvl6pPr marL="2514600" indent="-228600" algn="l" rtl="0" eaLnBrk="1" fontAlgn="base" hangingPunct="1">
        <a:spcBef>
          <a:spcPct val="20000"/>
        </a:spcBef>
        <a:spcAft>
          <a:spcPct val="0"/>
        </a:spcAft>
        <a:buChar char="»"/>
        <a:defRPr sz="2000">
          <a:solidFill>
            <a:schemeClr val="tx1"/>
          </a:solidFill>
          <a:latin typeface="Franklin Gothic Book" pitchFamily="34" charset="0"/>
        </a:defRPr>
      </a:lvl6pPr>
      <a:lvl7pPr marL="2971800" indent="-228600" algn="l" rtl="0" eaLnBrk="1" fontAlgn="base" hangingPunct="1">
        <a:spcBef>
          <a:spcPct val="20000"/>
        </a:spcBef>
        <a:spcAft>
          <a:spcPct val="0"/>
        </a:spcAft>
        <a:buChar char="»"/>
        <a:defRPr sz="2000">
          <a:solidFill>
            <a:schemeClr val="tx1"/>
          </a:solidFill>
          <a:latin typeface="Franklin Gothic Book" pitchFamily="34" charset="0"/>
        </a:defRPr>
      </a:lvl7pPr>
      <a:lvl8pPr marL="3429000" indent="-228600" algn="l" rtl="0" eaLnBrk="1" fontAlgn="base" hangingPunct="1">
        <a:spcBef>
          <a:spcPct val="20000"/>
        </a:spcBef>
        <a:spcAft>
          <a:spcPct val="0"/>
        </a:spcAft>
        <a:buChar char="»"/>
        <a:defRPr sz="2000">
          <a:solidFill>
            <a:schemeClr val="tx1"/>
          </a:solidFill>
          <a:latin typeface="Franklin Gothic Book" pitchFamily="34" charset="0"/>
        </a:defRPr>
      </a:lvl8pPr>
      <a:lvl9pPr marL="3886200" indent="-228600" algn="l" rtl="0" eaLnBrk="1" fontAlgn="base" hangingPunct="1">
        <a:spcBef>
          <a:spcPct val="20000"/>
        </a:spcBef>
        <a:spcAft>
          <a:spcPct val="0"/>
        </a:spcAft>
        <a:buChar char="»"/>
        <a:defRPr sz="2000">
          <a:solidFill>
            <a:schemeClr val="tx1"/>
          </a:solidFill>
          <a:latin typeface="Franklin Gothic Book"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papuraunewyddcymru.llgc.org.uk/cy/page/view/3382548/ART1"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838200"/>
          </a:xfrm>
          <a:prstGeom prst="rect">
            <a:avLst/>
          </a:prstGeom>
          <a:solidFill>
            <a:srgbClr val="990033"/>
          </a:solidFill>
          <a:ln w="9525">
            <a:noFill/>
            <a:miter lim="800000"/>
            <a:headEnd/>
            <a:tailEnd/>
          </a:ln>
          <a:effectLst/>
        </p:spPr>
        <p:txBody>
          <a:bodyPr wrap="none" anchor="ctr"/>
          <a:lstStyle/>
          <a:p>
            <a:endParaRPr lang="en-GB"/>
          </a:p>
        </p:txBody>
      </p:sp>
      <p:pic>
        <p:nvPicPr>
          <p:cNvPr id="2051" name="Picture 4" descr="engwelcol"/>
          <p:cNvPicPr>
            <a:picLocks noChangeAspect="1" noChangeArrowheads="1"/>
          </p:cNvPicPr>
          <p:nvPr/>
        </p:nvPicPr>
        <p:blipFill>
          <a:blip r:embed="rId3" cstate="print"/>
          <a:srcRect/>
          <a:stretch>
            <a:fillRect/>
          </a:stretch>
        </p:blipFill>
        <p:spPr bwMode="auto">
          <a:xfrm>
            <a:off x="2209800" y="1401763"/>
            <a:ext cx="5029200" cy="4846637"/>
          </a:xfrm>
          <a:prstGeom prst="rect">
            <a:avLst/>
          </a:prstGeom>
          <a:noFill/>
          <a:ln w="9525">
            <a:noFill/>
            <a:miter lim="800000"/>
            <a:headEnd/>
            <a:tailEnd/>
          </a:ln>
        </p:spPr>
      </p:pic>
    </p:spTree>
    <p:extLst>
      <p:ext uri="{BB962C8B-B14F-4D97-AF65-F5344CB8AC3E}">
        <p14:creationId xmlns:p14="http://schemas.microsoft.com/office/powerpoint/2010/main" val="3897159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cstate="print"/>
          <a:srcRect/>
          <a:stretch>
            <a:fillRect/>
          </a:stretch>
        </p:blipFill>
        <p:spPr bwMode="auto">
          <a:xfrm>
            <a:off x="827584" y="764704"/>
            <a:ext cx="6677105" cy="4752528"/>
          </a:xfrm>
          <a:prstGeom prst="rect">
            <a:avLst/>
          </a:prstGeom>
          <a:noFill/>
          <a:ln w="9525">
            <a:noFill/>
            <a:miter lim="800000"/>
            <a:headEnd/>
            <a:tailEnd/>
          </a:ln>
        </p:spPr>
      </p:pic>
      <p:sp>
        <p:nvSpPr>
          <p:cNvPr id="8" name="Blwch Testun 7"/>
          <p:cNvSpPr txBox="1"/>
          <p:nvPr/>
        </p:nvSpPr>
        <p:spPr>
          <a:xfrm>
            <a:off x="395536" y="5589240"/>
            <a:ext cx="7344816" cy="1200329"/>
          </a:xfrm>
          <a:prstGeom prst="rect">
            <a:avLst/>
          </a:prstGeom>
          <a:noFill/>
        </p:spPr>
        <p:txBody>
          <a:bodyPr wrap="square" rtlCol="0">
            <a:spAutoFit/>
          </a:bodyPr>
          <a:lstStyle/>
          <a:p>
            <a:r>
              <a:rPr lang="cy-GB" sz="2400" i="1" smtClean="0"/>
              <a:t>Cardiff Times</a:t>
            </a:r>
            <a:r>
              <a:rPr lang="cy-GB" sz="2400" smtClean="0"/>
              <a:t>, 6/3/1863</a:t>
            </a:r>
          </a:p>
          <a:p>
            <a:r>
              <a:rPr lang="cy-GB" sz="2400" smtClean="0">
                <a:hlinkClick r:id="rId4"/>
              </a:rPr>
              <a:t>http://papuraunewyddcymru.llgc.org.uk/cy/page/view/3382548/ART1</a:t>
            </a:r>
            <a:r>
              <a:rPr lang="cy-GB" sz="2400" smtClean="0"/>
              <a:t> </a:t>
            </a:r>
            <a:endParaRPr lang="cy-GB" sz="2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itl 1"/>
          <p:cNvSpPr>
            <a:spLocks noGrp="1"/>
          </p:cNvSpPr>
          <p:nvPr>
            <p:ph type="title"/>
          </p:nvPr>
        </p:nvSpPr>
        <p:spPr>
          <a:xfrm>
            <a:off x="323528" y="1052736"/>
            <a:ext cx="8229600" cy="1143000"/>
          </a:xfrm>
        </p:spPr>
        <p:txBody>
          <a:bodyPr/>
          <a:lstStyle/>
          <a:p>
            <a:r>
              <a:rPr lang="cy-GB" dirty="0" smtClean="0"/>
              <a:t>Cymdeithasau diwylliannol</a:t>
            </a:r>
            <a:br>
              <a:rPr lang="cy-GB" dirty="0" smtClean="0"/>
            </a:br>
            <a:r>
              <a:rPr lang="cy-GB" dirty="0" err="1" smtClean="0"/>
              <a:t>Cultural</a:t>
            </a:r>
            <a:r>
              <a:rPr lang="cy-GB" dirty="0" smtClean="0"/>
              <a:t> </a:t>
            </a:r>
            <a:r>
              <a:rPr lang="cy-GB" dirty="0" err="1" smtClean="0"/>
              <a:t>associations</a:t>
            </a:r>
            <a:endParaRPr lang="en-US" dirty="0"/>
          </a:p>
        </p:txBody>
      </p:sp>
      <p:sp>
        <p:nvSpPr>
          <p:cNvPr id="4" name="Dalfan Cynnwys 3"/>
          <p:cNvSpPr>
            <a:spLocks noGrp="1"/>
          </p:cNvSpPr>
          <p:nvPr>
            <p:ph sz="half" idx="2"/>
          </p:nvPr>
        </p:nvSpPr>
        <p:spPr>
          <a:xfrm>
            <a:off x="251520" y="2636912"/>
            <a:ext cx="4040188" cy="3951288"/>
          </a:xfrm>
        </p:spPr>
        <p:txBody>
          <a:bodyPr/>
          <a:lstStyle/>
          <a:p>
            <a:r>
              <a:rPr lang="cy-GB" dirty="0" err="1" smtClean="0"/>
              <a:t>Cymreigyddion</a:t>
            </a:r>
            <a:r>
              <a:rPr lang="cy-GB" dirty="0" smtClean="0"/>
              <a:t> </a:t>
            </a:r>
            <a:r>
              <a:rPr lang="cy-GB" dirty="0" err="1" smtClean="0"/>
              <a:t>Caerdaf</a:t>
            </a:r>
            <a:r>
              <a:rPr lang="cy-GB" dirty="0" smtClean="0"/>
              <a:t> (1832)</a:t>
            </a:r>
          </a:p>
          <a:p>
            <a:r>
              <a:rPr lang="cy-GB" dirty="0" smtClean="0"/>
              <a:t>Cymdeithas </a:t>
            </a:r>
            <a:r>
              <a:rPr lang="cy-GB" smtClean="0"/>
              <a:t>Cymrodorion Caerdydd </a:t>
            </a:r>
            <a:r>
              <a:rPr lang="cy-GB" dirty="0" smtClean="0"/>
              <a:t>(1885</a:t>
            </a:r>
            <a:r>
              <a:rPr lang="cy-GB" smtClean="0"/>
              <a:t>, sefydlwyd yn nhŷ coffi Edward Thomas </a:t>
            </a:r>
            <a:r>
              <a:rPr lang="cy-GB" dirty="0" smtClean="0"/>
              <a:t>(</a:t>
            </a:r>
            <a:r>
              <a:rPr lang="cy-GB" err="1" smtClean="0"/>
              <a:t>Cochfarf</a:t>
            </a:r>
            <a:r>
              <a:rPr lang="cy-GB" smtClean="0"/>
              <a:t>),  Custom </a:t>
            </a:r>
            <a:r>
              <a:rPr lang="cy-GB" dirty="0" err="1" smtClean="0"/>
              <a:t>House</a:t>
            </a:r>
            <a:r>
              <a:rPr lang="cy-GB" dirty="0" smtClean="0"/>
              <a:t> </a:t>
            </a:r>
            <a:r>
              <a:rPr lang="cy-GB" dirty="0" err="1" smtClean="0"/>
              <a:t>Street</a:t>
            </a:r>
            <a:r>
              <a:rPr lang="cy-GB" dirty="0" smtClean="0"/>
              <a:t>)</a:t>
            </a:r>
            <a:endParaRPr lang="en-US" dirty="0"/>
          </a:p>
        </p:txBody>
      </p:sp>
      <p:sp>
        <p:nvSpPr>
          <p:cNvPr id="6" name="Dalfan Cynnwys 5"/>
          <p:cNvSpPr>
            <a:spLocks noGrp="1"/>
          </p:cNvSpPr>
          <p:nvPr>
            <p:ph sz="quarter" idx="4"/>
          </p:nvPr>
        </p:nvSpPr>
        <p:spPr>
          <a:xfrm>
            <a:off x="4572000" y="2708920"/>
            <a:ext cx="4041775" cy="3951288"/>
          </a:xfrm>
        </p:spPr>
        <p:txBody>
          <a:bodyPr/>
          <a:lstStyle/>
          <a:p>
            <a:r>
              <a:rPr lang="cy-GB" dirty="0" smtClean="0"/>
              <a:t>‘Cardiff Welsh Society’ (1832)</a:t>
            </a:r>
          </a:p>
          <a:p>
            <a:r>
              <a:rPr lang="cy-GB" dirty="0" smtClean="0"/>
              <a:t>‘</a:t>
            </a:r>
            <a:r>
              <a:rPr lang="cy-GB" smtClean="0"/>
              <a:t>Cardiff Cymrodorion </a:t>
            </a:r>
            <a:r>
              <a:rPr lang="cy-GB" dirty="0" smtClean="0"/>
              <a:t>Society</a:t>
            </a:r>
            <a:r>
              <a:rPr lang="cy-GB" smtClean="0"/>
              <a:t>’ (1885, founded in the coffee house of Edward Thomas (Cochfarf) on Custom House Street)</a:t>
            </a:r>
            <a:endParaRPr lang="en-US" smtClean="0"/>
          </a:p>
          <a:p>
            <a:endParaRPr lang="en-US" dirty="0"/>
          </a:p>
        </p:txBody>
      </p:sp>
    </p:spTree>
    <p:extLst>
      <p:ext uri="{BB962C8B-B14F-4D97-AF65-F5344CB8AC3E}">
        <p14:creationId xmlns:p14="http://schemas.microsoft.com/office/powerpoint/2010/main" val="3878503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itl 1"/>
          <p:cNvSpPr>
            <a:spLocks noGrp="1"/>
          </p:cNvSpPr>
          <p:nvPr>
            <p:ph type="title"/>
          </p:nvPr>
        </p:nvSpPr>
        <p:spPr>
          <a:xfrm>
            <a:off x="395536" y="692696"/>
            <a:ext cx="8229600" cy="940966"/>
          </a:xfrm>
        </p:spPr>
        <p:txBody>
          <a:bodyPr/>
          <a:lstStyle/>
          <a:p>
            <a:r>
              <a:rPr lang="cy-GB" dirty="0" smtClean="0"/>
              <a:t>Addysg - </a:t>
            </a:r>
            <a:r>
              <a:rPr lang="cy-GB" dirty="0" err="1" smtClean="0"/>
              <a:t>Education</a:t>
            </a:r>
            <a:endParaRPr lang="en-US" dirty="0"/>
          </a:p>
        </p:txBody>
      </p:sp>
      <p:sp>
        <p:nvSpPr>
          <p:cNvPr id="4" name="Dalfan Cynnwys 3"/>
          <p:cNvSpPr>
            <a:spLocks noGrp="1"/>
          </p:cNvSpPr>
          <p:nvPr>
            <p:ph sz="half" idx="2"/>
          </p:nvPr>
        </p:nvSpPr>
        <p:spPr>
          <a:xfrm>
            <a:off x="395536" y="1844824"/>
            <a:ext cx="4040188" cy="4708525"/>
          </a:xfrm>
        </p:spPr>
        <p:txBody>
          <a:bodyPr/>
          <a:lstStyle/>
          <a:p>
            <a:r>
              <a:rPr lang="cy-GB" dirty="0" smtClean="0"/>
              <a:t>1897 </a:t>
            </a:r>
            <a:r>
              <a:rPr lang="cy-GB" smtClean="0"/>
              <a:t>– refferendwm ieithyddol yn arwain at ddysgu Cymraeg i blant 6 a 7 mlwydd oed</a:t>
            </a:r>
          </a:p>
          <a:p>
            <a:pPr>
              <a:buNone/>
            </a:pPr>
            <a:endParaRPr lang="cy-GB" dirty="0" smtClean="0"/>
          </a:p>
          <a:p>
            <a:r>
              <a:rPr lang="cy-GB" dirty="0" smtClean="0"/>
              <a:t>1905 </a:t>
            </a:r>
            <a:r>
              <a:rPr lang="cy-GB" smtClean="0"/>
              <a:t>– Cyngor y Ddinas yn gwneud y Gymraeg yn bwnc gorfodol</a:t>
            </a:r>
            <a:endParaRPr lang="en-US" dirty="0"/>
          </a:p>
        </p:txBody>
      </p:sp>
      <p:sp>
        <p:nvSpPr>
          <p:cNvPr id="6" name="Dalfan Cynnwys 5"/>
          <p:cNvSpPr>
            <a:spLocks noGrp="1"/>
          </p:cNvSpPr>
          <p:nvPr>
            <p:ph sz="quarter" idx="4"/>
          </p:nvPr>
        </p:nvSpPr>
        <p:spPr>
          <a:xfrm>
            <a:off x="4644008" y="1844824"/>
            <a:ext cx="4041775" cy="3951288"/>
          </a:xfrm>
        </p:spPr>
        <p:txBody>
          <a:bodyPr/>
          <a:lstStyle/>
          <a:p>
            <a:r>
              <a:rPr lang="cy-GB" smtClean="0"/>
              <a:t>1897 – a ‘linguistic plebiscite’ held in Cardiff, which leads to teaching Welsh to 6 and 7 year olds</a:t>
            </a:r>
          </a:p>
          <a:p>
            <a:r>
              <a:rPr lang="cy-GB" smtClean="0"/>
              <a:t>1905 – City Council makes Welsh a compulsory subject </a:t>
            </a:r>
            <a:endParaRPr lang="en-US" smtClean="0"/>
          </a:p>
          <a:p>
            <a:endParaRPr lang="en-US"/>
          </a:p>
        </p:txBody>
      </p:sp>
    </p:spTree>
    <p:extLst>
      <p:ext uri="{BB962C8B-B14F-4D97-AF65-F5344CB8AC3E}">
        <p14:creationId xmlns:p14="http://schemas.microsoft.com/office/powerpoint/2010/main" val="2404230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itl 1"/>
          <p:cNvSpPr>
            <a:spLocks noGrp="1"/>
          </p:cNvSpPr>
          <p:nvPr>
            <p:ph type="title"/>
          </p:nvPr>
        </p:nvSpPr>
        <p:spPr>
          <a:xfrm>
            <a:off x="539552" y="980728"/>
            <a:ext cx="8352928" cy="1143000"/>
          </a:xfrm>
        </p:spPr>
        <p:txBody>
          <a:bodyPr/>
          <a:lstStyle/>
          <a:p>
            <a:r>
              <a:rPr lang="cy-GB" smtClean="0"/>
              <a:t>George Thomas (1821-98)</a:t>
            </a:r>
            <a:br>
              <a:rPr lang="cy-GB" smtClean="0"/>
            </a:br>
            <a:endParaRPr lang="cy-GB"/>
          </a:p>
        </p:txBody>
      </p:sp>
      <p:sp>
        <p:nvSpPr>
          <p:cNvPr id="4" name="Dalfan Cynnwys 3"/>
          <p:cNvSpPr>
            <a:spLocks noGrp="1"/>
          </p:cNvSpPr>
          <p:nvPr>
            <p:ph sz="half" idx="2"/>
          </p:nvPr>
        </p:nvSpPr>
        <p:spPr>
          <a:xfrm>
            <a:off x="457201" y="1988841"/>
            <a:ext cx="4040188" cy="4137322"/>
          </a:xfrm>
        </p:spPr>
        <p:txBody>
          <a:bodyPr/>
          <a:lstStyle/>
          <a:p>
            <a:r>
              <a:rPr lang="cy-GB" smtClean="0"/>
              <a:t>Ely Farm (Caerau)</a:t>
            </a:r>
          </a:p>
          <a:p>
            <a:r>
              <a:rPr lang="cy-GB" smtClean="0"/>
              <a:t>Ffermwr, mesurwr tir, hynafiaethydd a chasglwr llên gwerin</a:t>
            </a:r>
          </a:p>
          <a:p>
            <a:r>
              <a:rPr lang="cy-GB" smtClean="0"/>
              <a:t>Farmer, surveyor, antiquarian and collector of folk-lore</a:t>
            </a:r>
          </a:p>
          <a:p>
            <a:r>
              <a:rPr lang="cy-GB" smtClean="0"/>
              <a:t>Eglwyswr a Thori rhonc</a:t>
            </a:r>
          </a:p>
          <a:p>
            <a:r>
              <a:rPr lang="cy-GB" smtClean="0"/>
              <a:t>Anglican and ardent Tory</a:t>
            </a:r>
            <a:endParaRPr lang="cy-GB"/>
          </a:p>
        </p:txBody>
      </p:sp>
      <p:pic>
        <p:nvPicPr>
          <p:cNvPr id="104450" name="Picture 2" descr="George Thomas"/>
          <p:cNvPicPr>
            <a:picLocks noChangeAspect="1" noChangeArrowheads="1"/>
          </p:cNvPicPr>
          <p:nvPr/>
        </p:nvPicPr>
        <p:blipFill>
          <a:blip r:embed="rId3" cstate="print"/>
          <a:srcRect/>
          <a:stretch>
            <a:fillRect/>
          </a:stretch>
        </p:blipFill>
        <p:spPr bwMode="auto">
          <a:xfrm>
            <a:off x="4788024" y="1772816"/>
            <a:ext cx="4076700" cy="47625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itl 1"/>
          <p:cNvSpPr>
            <a:spLocks noGrp="1"/>
          </p:cNvSpPr>
          <p:nvPr>
            <p:ph type="title"/>
          </p:nvPr>
        </p:nvSpPr>
        <p:spPr>
          <a:xfrm>
            <a:off x="179512" y="620688"/>
            <a:ext cx="8229600" cy="1143000"/>
          </a:xfrm>
        </p:spPr>
        <p:txBody>
          <a:bodyPr/>
          <a:lstStyle/>
          <a:p>
            <a:r>
              <a:rPr lang="cy-GB" sz="3600" smtClean="0"/>
              <a:t>David Rhys Jones (1845-1925)</a:t>
            </a:r>
            <a:endParaRPr lang="cy-GB" sz="3600"/>
          </a:p>
        </p:txBody>
      </p:sp>
      <p:sp>
        <p:nvSpPr>
          <p:cNvPr id="4" name="Dalfan Cynnwys 3"/>
          <p:cNvSpPr>
            <a:spLocks noGrp="1"/>
          </p:cNvSpPr>
          <p:nvPr>
            <p:ph sz="half" idx="2"/>
          </p:nvPr>
        </p:nvSpPr>
        <p:spPr>
          <a:xfrm>
            <a:off x="457201" y="1772817"/>
            <a:ext cx="4040188" cy="4353346"/>
          </a:xfrm>
        </p:spPr>
        <p:txBody>
          <a:bodyPr/>
          <a:lstStyle/>
          <a:p>
            <a:r>
              <a:rPr lang="cy-GB" smtClean="0"/>
              <a:t>Meddyg yn Grangetown</a:t>
            </a:r>
          </a:p>
          <a:p>
            <a:r>
              <a:rPr lang="cy-GB" smtClean="0"/>
              <a:t>Arbenigwr ar iechyd meddwl</a:t>
            </a:r>
          </a:p>
          <a:p>
            <a:r>
              <a:rPr lang="cy-GB" smtClean="0"/>
              <a:t>Sosialydd (Ffabian) arloesol </a:t>
            </a:r>
          </a:p>
          <a:p>
            <a:r>
              <a:rPr lang="cy-GB" smtClean="0"/>
              <a:t>Yn gefnogol i sosialaeth ac addysg drwy gyfrwng y Gymraeg (1890au)</a:t>
            </a:r>
            <a:endParaRPr lang="cy-GB"/>
          </a:p>
        </p:txBody>
      </p:sp>
      <p:sp>
        <p:nvSpPr>
          <p:cNvPr id="6" name="Dalfan Cynnwys 5"/>
          <p:cNvSpPr>
            <a:spLocks noGrp="1"/>
          </p:cNvSpPr>
          <p:nvPr>
            <p:ph sz="quarter" idx="4"/>
          </p:nvPr>
        </p:nvSpPr>
        <p:spPr>
          <a:xfrm>
            <a:off x="4716016" y="1772816"/>
            <a:ext cx="4041775" cy="3345235"/>
          </a:xfrm>
        </p:spPr>
        <p:txBody>
          <a:bodyPr/>
          <a:lstStyle/>
          <a:p>
            <a:r>
              <a:rPr lang="cy-GB" smtClean="0"/>
              <a:t>Doctor in Grangetown</a:t>
            </a:r>
          </a:p>
          <a:p>
            <a:r>
              <a:rPr lang="cy-GB" smtClean="0"/>
              <a:t>Expert in mental health</a:t>
            </a:r>
          </a:p>
          <a:p>
            <a:r>
              <a:rPr lang="cy-GB" smtClean="0"/>
              <a:t>Socialist (Fabian) pioneer</a:t>
            </a:r>
          </a:p>
          <a:p>
            <a:r>
              <a:rPr lang="cy-GB" smtClean="0"/>
              <a:t>A supporter of socialism and education through the medium of Welsh (1890s)</a:t>
            </a:r>
            <a:endParaRPr lang="cy-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lfan Testun 2"/>
          <p:cNvSpPr>
            <a:spLocks noGrp="1"/>
          </p:cNvSpPr>
          <p:nvPr>
            <p:ph type="body" idx="1"/>
          </p:nvPr>
        </p:nvSpPr>
        <p:spPr>
          <a:xfrm>
            <a:off x="374789" y="1196752"/>
            <a:ext cx="4245869" cy="639762"/>
          </a:xfrm>
        </p:spPr>
        <p:txBody>
          <a:bodyPr/>
          <a:lstStyle/>
          <a:p>
            <a:r>
              <a:rPr lang="cy-GB" sz="3200" dirty="0" smtClean="0"/>
              <a:t>Llwyddiant Caerdydd ers y 1950au?</a:t>
            </a:r>
            <a:endParaRPr lang="cy-GB" sz="3200" dirty="0"/>
          </a:p>
        </p:txBody>
      </p:sp>
      <p:sp>
        <p:nvSpPr>
          <p:cNvPr id="4" name="Dalfan Cynnwys 3"/>
          <p:cNvSpPr>
            <a:spLocks noGrp="1"/>
          </p:cNvSpPr>
          <p:nvPr>
            <p:ph sz="half" idx="2"/>
          </p:nvPr>
        </p:nvSpPr>
        <p:spPr>
          <a:xfrm>
            <a:off x="251520" y="2174875"/>
            <a:ext cx="4245869" cy="3951288"/>
          </a:xfrm>
        </p:spPr>
        <p:txBody>
          <a:bodyPr/>
          <a:lstStyle/>
          <a:p>
            <a:r>
              <a:rPr lang="cy-GB" smtClean="0"/>
              <a:t>Trosglwyddo’r iaith rhwng cenedlaethau</a:t>
            </a:r>
          </a:p>
          <a:p>
            <a:r>
              <a:rPr lang="cy-GB" smtClean="0"/>
              <a:t>Addysg Gymraeg</a:t>
            </a:r>
          </a:p>
          <a:p>
            <a:r>
              <a:rPr lang="cy-GB" smtClean="0"/>
              <a:t>Profi y gall yr iaith fod yn iaith i bawb: nid i’r dosbarth gweithiol traddodiadol Cymraeg yn unig</a:t>
            </a:r>
            <a:endParaRPr lang="cy-GB"/>
          </a:p>
        </p:txBody>
      </p:sp>
      <p:sp>
        <p:nvSpPr>
          <p:cNvPr id="5" name="Dalfan Testun 4"/>
          <p:cNvSpPr>
            <a:spLocks noGrp="1"/>
          </p:cNvSpPr>
          <p:nvPr>
            <p:ph type="body" sz="quarter" idx="3"/>
          </p:nvPr>
        </p:nvSpPr>
        <p:spPr>
          <a:xfrm>
            <a:off x="4824538" y="1200840"/>
            <a:ext cx="4319462" cy="639762"/>
          </a:xfrm>
        </p:spPr>
        <p:txBody>
          <a:bodyPr/>
          <a:lstStyle/>
          <a:p>
            <a:r>
              <a:rPr lang="cy-GB" sz="3200" dirty="0" err="1" smtClean="0"/>
              <a:t>Cardiff’s</a:t>
            </a:r>
            <a:r>
              <a:rPr lang="cy-GB" sz="3200" dirty="0" smtClean="0"/>
              <a:t> </a:t>
            </a:r>
            <a:r>
              <a:rPr lang="cy-GB" sz="3200" dirty="0" err="1" smtClean="0"/>
              <a:t>success</a:t>
            </a:r>
            <a:r>
              <a:rPr lang="cy-GB" sz="3200" dirty="0" smtClean="0"/>
              <a:t> </a:t>
            </a:r>
            <a:r>
              <a:rPr lang="cy-GB" sz="3200" dirty="0" err="1" smtClean="0"/>
              <a:t>since</a:t>
            </a:r>
            <a:r>
              <a:rPr lang="cy-GB" sz="3200" dirty="0" smtClean="0"/>
              <a:t> the 1950s?</a:t>
            </a:r>
            <a:endParaRPr lang="cy-GB" sz="3200" dirty="0"/>
          </a:p>
        </p:txBody>
      </p:sp>
      <p:sp>
        <p:nvSpPr>
          <p:cNvPr id="6" name="Dalfan Cynnwys 5"/>
          <p:cNvSpPr>
            <a:spLocks noGrp="1"/>
          </p:cNvSpPr>
          <p:nvPr>
            <p:ph sz="quarter" idx="4"/>
          </p:nvPr>
        </p:nvSpPr>
        <p:spPr/>
        <p:txBody>
          <a:bodyPr/>
          <a:lstStyle/>
          <a:p>
            <a:r>
              <a:rPr lang="cy-GB" smtClean="0"/>
              <a:t>Intergenerational language transmission</a:t>
            </a:r>
          </a:p>
          <a:p>
            <a:r>
              <a:rPr lang="cy-GB" smtClean="0"/>
              <a:t>Welsh-medium education</a:t>
            </a:r>
          </a:p>
          <a:p>
            <a:r>
              <a:rPr lang="cy-GB" smtClean="0"/>
              <a:t>Welsh can be a language for all: not just traditional working-class Welsh speakers</a:t>
            </a:r>
            <a:endParaRPr lang="cy-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y-GB" dirty="0" smtClean="0"/>
              <a:t>Dr Jeremy Evas</a:t>
            </a:r>
            <a:endParaRPr lang="cy-GB" dirty="0"/>
          </a:p>
        </p:txBody>
      </p:sp>
      <p:sp>
        <p:nvSpPr>
          <p:cNvPr id="5" name="Content Placeholder 4"/>
          <p:cNvSpPr>
            <a:spLocks noGrp="1"/>
          </p:cNvSpPr>
          <p:nvPr>
            <p:ph sz="half" idx="1"/>
          </p:nvPr>
        </p:nvSpPr>
        <p:spPr/>
        <p:txBody>
          <a:bodyPr/>
          <a:lstStyle/>
          <a:p>
            <a:endParaRPr lang="cy-GB"/>
          </a:p>
        </p:txBody>
      </p:sp>
      <p:sp>
        <p:nvSpPr>
          <p:cNvPr id="6" name="Content Placeholder 5"/>
          <p:cNvSpPr>
            <a:spLocks noGrp="1"/>
          </p:cNvSpPr>
          <p:nvPr>
            <p:ph sz="half" idx="2"/>
          </p:nvPr>
        </p:nvSpPr>
        <p:spPr/>
        <p:txBody>
          <a:bodyPr/>
          <a:lstStyle/>
          <a:p>
            <a:endParaRPr lang="cy-GB"/>
          </a:p>
        </p:txBody>
      </p:sp>
    </p:spTree>
    <p:extLst>
      <p:ext uri="{BB962C8B-B14F-4D97-AF65-F5344CB8AC3E}">
        <p14:creationId xmlns:p14="http://schemas.microsoft.com/office/powerpoint/2010/main" val="3303789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lfan Cynnwys 5"/>
          <p:cNvSpPr>
            <a:spLocks noGrp="1"/>
          </p:cNvSpPr>
          <p:nvPr>
            <p:ph idx="1"/>
          </p:nvPr>
        </p:nvSpPr>
        <p:spPr>
          <a:xfrm>
            <a:off x="323528" y="1052736"/>
            <a:ext cx="8424936" cy="4114800"/>
          </a:xfrm>
        </p:spPr>
        <p:txBody>
          <a:bodyPr/>
          <a:lstStyle/>
          <a:p>
            <a:pPr marL="0" indent="0">
              <a:buNone/>
            </a:pPr>
            <a:r>
              <a:rPr lang="cy-GB" sz="5400" dirty="0" smtClean="0"/>
              <a:t>Buddion? Pa fuddion?</a:t>
            </a:r>
          </a:p>
          <a:p>
            <a:pPr marL="0" indent="0">
              <a:buNone/>
            </a:pPr>
            <a:r>
              <a:rPr lang="cy-GB" sz="5400" dirty="0" err="1" smtClean="0"/>
              <a:t>Benefits</a:t>
            </a:r>
            <a:r>
              <a:rPr lang="cy-GB" sz="5400" dirty="0" smtClean="0"/>
              <a:t>? </a:t>
            </a:r>
            <a:r>
              <a:rPr lang="cy-GB" sz="5400" dirty="0" err="1" smtClean="0"/>
              <a:t>What</a:t>
            </a:r>
            <a:r>
              <a:rPr lang="cy-GB" sz="5400" dirty="0" smtClean="0"/>
              <a:t> </a:t>
            </a:r>
            <a:r>
              <a:rPr lang="cy-GB" sz="5400" dirty="0" err="1" smtClean="0"/>
              <a:t>benefits</a:t>
            </a:r>
            <a:r>
              <a:rPr lang="cy-GB" sz="5400" dirty="0" smtClean="0"/>
              <a:t>?</a:t>
            </a:r>
          </a:p>
          <a:p>
            <a:pPr marL="0" indent="0">
              <a:buNone/>
            </a:pPr>
            <a:endParaRPr lang="cy-GB" sz="5400" dirty="0" smtClean="0"/>
          </a:p>
          <a:p>
            <a:pPr marL="0" indent="0">
              <a:buNone/>
            </a:pPr>
            <a:endParaRPr lang="cy-GB" sz="5400" dirty="0"/>
          </a:p>
          <a:p>
            <a:pPr marL="0" indent="0">
              <a:buNone/>
            </a:pPr>
            <a:r>
              <a:rPr lang="cy-GB" dirty="0" smtClean="0">
                <a:latin typeface="Franklin Gothic Book" panose="020B0503020102020204" pitchFamily="34" charset="0"/>
              </a:rPr>
              <a:t>3 chyfnod: negyddol, niwtral, cadarnhaol</a:t>
            </a:r>
            <a:br>
              <a:rPr lang="cy-GB" dirty="0" smtClean="0">
                <a:latin typeface="Franklin Gothic Book" panose="020B0503020102020204" pitchFamily="34" charset="0"/>
              </a:rPr>
            </a:br>
            <a:r>
              <a:rPr lang="cy-GB" dirty="0" smtClean="0">
                <a:latin typeface="Franklin Gothic Book" panose="020B0503020102020204" pitchFamily="34" charset="0"/>
              </a:rPr>
              <a:t>3 </a:t>
            </a:r>
            <a:r>
              <a:rPr lang="cy-GB" dirty="0" err="1" smtClean="0">
                <a:latin typeface="Franklin Gothic Book" panose="020B0503020102020204" pitchFamily="34" charset="0"/>
              </a:rPr>
              <a:t>periods</a:t>
            </a:r>
            <a:r>
              <a:rPr lang="cy-GB" dirty="0" smtClean="0">
                <a:latin typeface="Franklin Gothic Book" panose="020B0503020102020204" pitchFamily="34" charset="0"/>
              </a:rPr>
              <a:t>: </a:t>
            </a:r>
            <a:r>
              <a:rPr lang="cy-GB" dirty="0" err="1" smtClean="0">
                <a:latin typeface="Franklin Gothic Book" panose="020B0503020102020204" pitchFamily="34" charset="0"/>
              </a:rPr>
              <a:t>negative</a:t>
            </a:r>
            <a:r>
              <a:rPr lang="cy-GB" dirty="0" smtClean="0">
                <a:latin typeface="Franklin Gothic Book" panose="020B0503020102020204" pitchFamily="34" charset="0"/>
              </a:rPr>
              <a:t>, </a:t>
            </a:r>
            <a:r>
              <a:rPr lang="cy-GB" dirty="0" err="1" smtClean="0">
                <a:latin typeface="Franklin Gothic Book" panose="020B0503020102020204" pitchFamily="34" charset="0"/>
              </a:rPr>
              <a:t>neutral</a:t>
            </a:r>
            <a:r>
              <a:rPr lang="cy-GB" dirty="0" smtClean="0">
                <a:latin typeface="Franklin Gothic Book" panose="020B0503020102020204" pitchFamily="34" charset="0"/>
              </a:rPr>
              <a:t>, </a:t>
            </a:r>
            <a:r>
              <a:rPr lang="cy-GB" dirty="0" err="1" smtClean="0">
                <a:latin typeface="Franklin Gothic Book" panose="020B0503020102020204" pitchFamily="34" charset="0"/>
              </a:rPr>
              <a:t>positive</a:t>
            </a:r>
            <a:endParaRPr lang="cy-GB" dirty="0">
              <a:latin typeface="Franklin Gothic Book" panose="020B0503020102020204" pitchFamily="34" charset="0"/>
            </a:endParaRPr>
          </a:p>
        </p:txBody>
      </p:sp>
    </p:spTree>
    <p:extLst>
      <p:ext uri="{BB962C8B-B14F-4D97-AF65-F5344CB8AC3E}">
        <p14:creationId xmlns:p14="http://schemas.microsoft.com/office/powerpoint/2010/main" val="135144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itl 1"/>
          <p:cNvSpPr>
            <a:spLocks noGrp="1"/>
          </p:cNvSpPr>
          <p:nvPr>
            <p:ph type="title"/>
          </p:nvPr>
        </p:nvSpPr>
        <p:spPr/>
        <p:txBody>
          <a:bodyPr/>
          <a:lstStyle/>
          <a:p>
            <a:endParaRPr lang="cy-GB" dirty="0" smtClean="0"/>
          </a:p>
        </p:txBody>
      </p:sp>
      <p:sp>
        <p:nvSpPr>
          <p:cNvPr id="4099" name="Dalfan Cynnwys 2"/>
          <p:cNvSpPr>
            <a:spLocks noGrp="1"/>
          </p:cNvSpPr>
          <p:nvPr>
            <p:ph idx="1"/>
          </p:nvPr>
        </p:nvSpPr>
        <p:spPr/>
        <p:txBody>
          <a:bodyPr/>
          <a:lstStyle/>
          <a:p>
            <a:endParaRPr lang="cy-GB" dirty="0" smtClean="0"/>
          </a:p>
        </p:txBody>
      </p:sp>
      <p:pic>
        <p:nvPicPr>
          <p:cNvPr id="4100" name="Picture 2" descr="http://www.luminarium.org/renlit/henry81540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819392"/>
            <a:ext cx="5040561" cy="6038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6512" y="0"/>
            <a:ext cx="3924000" cy="52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1694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0" y="908720"/>
            <a:ext cx="8229600" cy="1143000"/>
          </a:xfrm>
        </p:spPr>
        <p:txBody>
          <a:bodyPr/>
          <a:lstStyle/>
          <a:p>
            <a:pPr algn="l" eaLnBrk="1" hangingPunct="1"/>
            <a:r>
              <a:rPr lang="cy-GB" dirty="0" err="1" smtClean="0"/>
              <a:t>Diglossia</a:t>
            </a:r>
            <a:endParaRPr lang="en-GB" dirty="0" smtClean="0"/>
          </a:p>
        </p:txBody>
      </p:sp>
      <p:sp>
        <p:nvSpPr>
          <p:cNvPr id="2" name="Dalfan Cynnwys 1"/>
          <p:cNvSpPr>
            <a:spLocks noGrp="1"/>
          </p:cNvSpPr>
          <p:nvPr>
            <p:ph sz="half" idx="2"/>
          </p:nvPr>
        </p:nvSpPr>
        <p:spPr/>
        <p:txBody>
          <a:bodyPr/>
          <a:lstStyle/>
          <a:p>
            <a:r>
              <a:rPr lang="cy-GB" sz="2800" dirty="0">
                <a:latin typeface="Franklin Gothic Book" panose="020B0503020102020204" pitchFamily="34" charset="0"/>
              </a:rPr>
              <a:t>Dwy iaith, yn yr un diriogaeth, yn cael eu defnyddio gan yr un siaradwyr, at wahanol </a:t>
            </a:r>
            <a:r>
              <a:rPr lang="cy-GB" sz="2800" dirty="0" smtClean="0">
                <a:latin typeface="Franklin Gothic Book" panose="020B0503020102020204" pitchFamily="34" charset="0"/>
              </a:rPr>
              <a:t>ddibenion</a:t>
            </a:r>
            <a:endParaRPr lang="cy-GB" sz="2800" dirty="0">
              <a:latin typeface="Franklin Gothic Book" panose="020B0503020102020204" pitchFamily="34" charset="0"/>
            </a:endParaRPr>
          </a:p>
          <a:p>
            <a:r>
              <a:rPr lang="cy-GB" sz="2800" dirty="0">
                <a:latin typeface="Franklin Gothic Book" panose="020B0503020102020204" pitchFamily="34" charset="0"/>
              </a:rPr>
              <a:t>Mae statws uwch gan un o’r </a:t>
            </a:r>
            <a:r>
              <a:rPr lang="cy-GB" sz="2800" dirty="0" smtClean="0">
                <a:latin typeface="Franklin Gothic Book" panose="020B0503020102020204" pitchFamily="34" charset="0"/>
              </a:rPr>
              <a:t>ieithoedd</a:t>
            </a:r>
            <a:endParaRPr lang="en-GB" sz="2800" dirty="0">
              <a:latin typeface="Franklin Gothic Book" panose="020B0503020102020204" pitchFamily="34" charset="0"/>
            </a:endParaRPr>
          </a:p>
        </p:txBody>
      </p:sp>
      <p:sp>
        <p:nvSpPr>
          <p:cNvPr id="4" name="Dalfan Cynnwys 3"/>
          <p:cNvSpPr>
            <a:spLocks noGrp="1"/>
          </p:cNvSpPr>
          <p:nvPr>
            <p:ph sz="quarter" idx="4"/>
          </p:nvPr>
        </p:nvSpPr>
        <p:spPr/>
        <p:txBody>
          <a:bodyPr/>
          <a:lstStyle/>
          <a:p>
            <a:r>
              <a:rPr lang="en-GB" sz="2800" dirty="0" smtClean="0">
                <a:latin typeface="Franklin Gothic Book" panose="020B0503020102020204" pitchFamily="34" charset="0"/>
              </a:rPr>
              <a:t>Two languages, in the same geographical territory, used by the same speakers, for different functions</a:t>
            </a:r>
          </a:p>
          <a:p>
            <a:r>
              <a:rPr lang="en-GB" sz="2800" dirty="0" smtClean="0">
                <a:latin typeface="Franklin Gothic Book" panose="020B0503020102020204" pitchFamily="34" charset="0"/>
              </a:rPr>
              <a:t>One language has higher status than the other</a:t>
            </a:r>
            <a:endParaRPr lang="en-GB" sz="2800" dirty="0">
              <a:latin typeface="Franklin Gothic Book" panose="020B0503020102020204" pitchFamily="34" charset="0"/>
            </a:endParaRPr>
          </a:p>
        </p:txBody>
      </p:sp>
    </p:spTree>
    <p:extLst>
      <p:ext uri="{BB962C8B-B14F-4D97-AF65-F5344CB8AC3E}">
        <p14:creationId xmlns:p14="http://schemas.microsoft.com/office/powerpoint/2010/main" val="45711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196752"/>
            <a:ext cx="7772400" cy="4114800"/>
          </a:xfrm>
        </p:spPr>
        <p:txBody>
          <a:bodyPr/>
          <a:lstStyle/>
          <a:p>
            <a:r>
              <a:rPr lang="en-GB" dirty="0"/>
              <a:t>Dr Dylan Foster Evans </a:t>
            </a:r>
            <a:r>
              <a:rPr lang="en-GB" dirty="0" smtClean="0"/>
              <a:t/>
            </a:r>
            <a:br>
              <a:rPr lang="en-GB" dirty="0" smtClean="0"/>
            </a:br>
            <a:r>
              <a:rPr lang="en-GB" sz="2800" dirty="0" smtClean="0">
                <a:latin typeface="Franklin Gothic Book" panose="020B0503020102020204" pitchFamily="34" charset="0"/>
              </a:rPr>
              <a:t>Hanes y </a:t>
            </a:r>
            <a:r>
              <a:rPr lang="en-GB" sz="2800" dirty="0" err="1" smtClean="0">
                <a:latin typeface="Franklin Gothic Book" panose="020B0503020102020204" pitchFamily="34" charset="0"/>
              </a:rPr>
              <a:t>Gymraeg</a:t>
            </a:r>
            <a:r>
              <a:rPr lang="en-GB" sz="2800" dirty="0" smtClean="0">
                <a:latin typeface="Franklin Gothic Book" panose="020B0503020102020204" pitchFamily="34" charset="0"/>
              </a:rPr>
              <a:t> </a:t>
            </a:r>
            <a:r>
              <a:rPr lang="en-GB" sz="2800" dirty="0" err="1" smtClean="0">
                <a:latin typeface="Franklin Gothic Book" panose="020B0503020102020204" pitchFamily="34" charset="0"/>
              </a:rPr>
              <a:t>yng</a:t>
            </a:r>
            <a:r>
              <a:rPr lang="en-GB" sz="2800" dirty="0" smtClean="0">
                <a:latin typeface="Franklin Gothic Book" panose="020B0503020102020204" pitchFamily="34" charset="0"/>
              </a:rPr>
              <a:t> </a:t>
            </a:r>
            <a:r>
              <a:rPr lang="en-GB" sz="2800" dirty="0" err="1" smtClean="0">
                <a:latin typeface="Franklin Gothic Book" panose="020B0503020102020204" pitchFamily="34" charset="0"/>
              </a:rPr>
              <a:t>Nghaerdydd</a:t>
            </a:r>
            <a:r>
              <a:rPr lang="en-GB" sz="2800" dirty="0" smtClean="0">
                <a:latin typeface="Franklin Gothic Book" panose="020B0503020102020204" pitchFamily="34" charset="0"/>
              </a:rPr>
              <a:t/>
            </a:r>
            <a:br>
              <a:rPr lang="en-GB" sz="2800" dirty="0" smtClean="0">
                <a:latin typeface="Franklin Gothic Book" panose="020B0503020102020204" pitchFamily="34" charset="0"/>
              </a:rPr>
            </a:br>
            <a:r>
              <a:rPr lang="en-GB" sz="2800" dirty="0" smtClean="0">
                <a:latin typeface="Franklin Gothic Book" panose="020B0503020102020204" pitchFamily="34" charset="0"/>
              </a:rPr>
              <a:t>The </a:t>
            </a:r>
            <a:r>
              <a:rPr lang="en-GB" sz="2800" dirty="0">
                <a:latin typeface="Franklin Gothic Book" panose="020B0503020102020204" pitchFamily="34" charset="0"/>
              </a:rPr>
              <a:t>History of the </a:t>
            </a:r>
            <a:r>
              <a:rPr lang="en-GB" sz="2800">
                <a:latin typeface="Franklin Gothic Book" panose="020B0503020102020204" pitchFamily="34" charset="0"/>
              </a:rPr>
              <a:t>Welsh </a:t>
            </a:r>
            <a:r>
              <a:rPr lang="en-GB" sz="2800" smtClean="0">
                <a:latin typeface="Franklin Gothic Book" panose="020B0503020102020204" pitchFamily="34" charset="0"/>
              </a:rPr>
              <a:t>Language </a:t>
            </a:r>
            <a:r>
              <a:rPr lang="en-GB" sz="2800" dirty="0">
                <a:latin typeface="Franklin Gothic Book" panose="020B0503020102020204" pitchFamily="34" charset="0"/>
              </a:rPr>
              <a:t>in </a:t>
            </a:r>
            <a:r>
              <a:rPr lang="en-GB" sz="2800" dirty="0" smtClean="0">
                <a:latin typeface="Franklin Gothic Book" panose="020B0503020102020204" pitchFamily="34" charset="0"/>
              </a:rPr>
              <a:t>Cardiff</a:t>
            </a:r>
            <a:endParaRPr lang="cy-GB" sz="2800" dirty="0">
              <a:latin typeface="Franklin Gothic Book" panose="020B0503020102020204" pitchFamily="34" charset="0"/>
            </a:endParaRPr>
          </a:p>
          <a:p>
            <a:r>
              <a:rPr lang="en-GB" dirty="0" smtClean="0"/>
              <a:t>Dr </a:t>
            </a:r>
            <a:r>
              <a:rPr lang="en-GB" dirty="0"/>
              <a:t>Jeremy </a:t>
            </a:r>
            <a:r>
              <a:rPr lang="en-GB" dirty="0" smtClean="0"/>
              <a:t>Evas</a:t>
            </a:r>
            <a:br>
              <a:rPr lang="en-GB" dirty="0" smtClean="0"/>
            </a:br>
            <a:r>
              <a:rPr lang="en-GB" sz="2800" dirty="0">
                <a:latin typeface="Franklin Gothic Book" panose="020B0503020102020204" pitchFamily="34" charset="0"/>
              </a:rPr>
              <a:t>Manteision Dwyieithrwydd</a:t>
            </a:r>
            <a:br>
              <a:rPr lang="en-GB" sz="2800" dirty="0">
                <a:latin typeface="Franklin Gothic Book" panose="020B0503020102020204" pitchFamily="34" charset="0"/>
              </a:rPr>
            </a:br>
            <a:r>
              <a:rPr lang="en-GB" sz="2800" dirty="0">
                <a:latin typeface="Franklin Gothic Book" panose="020B0503020102020204" pitchFamily="34" charset="0"/>
              </a:rPr>
              <a:t>The Benefits of Bilingualism</a:t>
            </a:r>
          </a:p>
        </p:txBody>
      </p:sp>
    </p:spTree>
    <p:extLst>
      <p:ext uri="{BB962C8B-B14F-4D97-AF65-F5344CB8AC3E}">
        <p14:creationId xmlns:p14="http://schemas.microsoft.com/office/powerpoint/2010/main" val="542025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p:txBody>
          <a:bodyPr/>
          <a:lstStyle/>
          <a:p>
            <a:pPr eaLnBrk="1" hangingPunct="1"/>
            <a:r>
              <a:rPr lang="cy-GB" sz="11500" dirty="0" smtClean="0"/>
              <a:t>H(</a:t>
            </a:r>
            <a:r>
              <a:rPr lang="cy-GB" sz="11500" dirty="0" err="1" smtClean="0"/>
              <a:t>igh</a:t>
            </a:r>
            <a:r>
              <a:rPr lang="cy-GB" sz="11500" dirty="0" smtClean="0"/>
              <a:t>)</a:t>
            </a:r>
          </a:p>
          <a:p>
            <a:pPr eaLnBrk="1" hangingPunct="1"/>
            <a:r>
              <a:rPr lang="cy-GB" sz="11500" dirty="0" smtClean="0"/>
              <a:t>L(ow)</a:t>
            </a:r>
            <a:endParaRPr lang="en-GB" sz="11500" dirty="0" smtClean="0"/>
          </a:p>
        </p:txBody>
      </p:sp>
    </p:spTree>
    <p:extLst>
      <p:ext uri="{BB962C8B-B14F-4D97-AF65-F5344CB8AC3E}">
        <p14:creationId xmlns:p14="http://schemas.microsoft.com/office/powerpoint/2010/main" val="1402256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56" name="Rectangle 2"/>
          <p:cNvSpPr>
            <a:spLocks noGrp="1" noChangeArrowheads="1"/>
          </p:cNvSpPr>
          <p:nvPr>
            <p:ph type="title"/>
          </p:nvPr>
        </p:nvSpPr>
        <p:spPr/>
        <p:txBody>
          <a:bodyPr/>
          <a:lstStyle/>
          <a:p>
            <a:pPr eaLnBrk="1" hangingPunct="1"/>
            <a:r>
              <a:rPr lang="cy-GB" dirty="0" err="1" smtClean="0"/>
              <a:t>Diglossia</a:t>
            </a:r>
            <a:endParaRPr lang="en-GB" dirty="0" smtClean="0"/>
          </a:p>
        </p:txBody>
      </p:sp>
      <p:sp>
        <p:nvSpPr>
          <p:cNvPr id="34257" name="Rectangle 231"/>
          <p:cNvSpPr>
            <a:spLocks noChangeArrowheads="1"/>
          </p:cNvSpPr>
          <p:nvPr/>
        </p:nvSpPr>
        <p:spPr bwMode="auto">
          <a:xfrm>
            <a:off x="0" y="6911975"/>
            <a:ext cx="9144000" cy="0"/>
          </a:xfrm>
          <a:prstGeom prst="rect">
            <a:avLst/>
          </a:prstGeom>
          <a:noFill/>
          <a:ln w="9525">
            <a:noFill/>
            <a:miter lim="800000"/>
            <a:headEnd/>
            <a:tailEnd/>
          </a:ln>
        </p:spPr>
        <p:txBody>
          <a:bodyPr wrap="none" anchor="ctr">
            <a:spAutoFit/>
          </a:bodyPr>
          <a:lstStyle/>
          <a:p>
            <a:pPr eaLnBrk="0" hangingPunct="0"/>
            <a:endParaRPr lang="en-GB"/>
          </a:p>
        </p:txBody>
      </p:sp>
      <p:graphicFrame>
        <p:nvGraphicFramePr>
          <p:cNvPr id="34255" name="Object 463"/>
          <p:cNvGraphicFramePr>
            <a:graphicFrameLocks noGrp="1" noChangeAspect="1"/>
          </p:cNvGraphicFramePr>
          <p:nvPr>
            <p:ph idx="1"/>
          </p:nvPr>
        </p:nvGraphicFramePr>
        <p:xfrm>
          <a:off x="717550" y="2306638"/>
          <a:ext cx="9351963" cy="3352800"/>
        </p:xfrm>
        <a:graphic>
          <a:graphicData uri="http://schemas.openxmlformats.org/presentationml/2006/ole">
            <mc:AlternateContent xmlns:mc="http://schemas.openxmlformats.org/markup-compatibility/2006">
              <mc:Choice xmlns:v="urn:schemas-microsoft-com:vml" Requires="v">
                <p:oleObj spid="_x0000_s1041" name="Document" r:id="rId5" imgW="5424874" imgH="1945010" progId="Word.Document.8">
                  <p:embed/>
                </p:oleObj>
              </mc:Choice>
              <mc:Fallback>
                <p:oleObj name="Document" r:id="rId5" imgW="5424874" imgH="1945010" progId="Word.Document.8">
                  <p:embed/>
                  <p:pic>
                    <p:nvPicPr>
                      <p:cNvPr id="0" name="Picture 1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550" y="2306638"/>
                        <a:ext cx="935196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258" name="Text Box 465"/>
          <p:cNvSpPr txBox="1">
            <a:spLocks noChangeArrowheads="1"/>
          </p:cNvSpPr>
          <p:nvPr/>
        </p:nvSpPr>
        <p:spPr bwMode="auto">
          <a:xfrm>
            <a:off x="684213" y="5589588"/>
            <a:ext cx="6696075" cy="701675"/>
          </a:xfrm>
          <a:prstGeom prst="rect">
            <a:avLst/>
          </a:prstGeom>
          <a:noFill/>
          <a:ln w="9525">
            <a:noFill/>
            <a:miter lim="800000"/>
            <a:headEnd/>
            <a:tailEnd/>
          </a:ln>
        </p:spPr>
        <p:txBody>
          <a:bodyPr>
            <a:spAutoFit/>
          </a:bodyPr>
          <a:lstStyle/>
          <a:p>
            <a:pPr>
              <a:spcBef>
                <a:spcPct val="50000"/>
              </a:spcBef>
            </a:pPr>
            <a:r>
              <a:rPr lang="cy-GB" sz="2000" i="1" dirty="0" err="1" smtClean="0">
                <a:latin typeface="Franklin Gothic Book" pitchFamily="34" charset="0"/>
              </a:rPr>
              <a:t>Functional</a:t>
            </a:r>
            <a:r>
              <a:rPr lang="cy-GB" sz="2000" i="1" dirty="0" smtClean="0">
                <a:latin typeface="Franklin Gothic Book" pitchFamily="34" charset="0"/>
              </a:rPr>
              <a:t> Distribution of/Dosraniad </a:t>
            </a:r>
            <a:r>
              <a:rPr lang="cy-GB" sz="2000" i="1" dirty="0">
                <a:latin typeface="Franklin Gothic Book" pitchFamily="34" charset="0"/>
              </a:rPr>
              <a:t>ffwythiannol ‘H’ ac ‘L’ </a:t>
            </a:r>
            <a:r>
              <a:rPr lang="cy-GB" sz="2000" i="1" dirty="0" err="1" smtClean="0">
                <a:latin typeface="Franklin Gothic Book" pitchFamily="34" charset="0"/>
              </a:rPr>
              <a:t>Ferguson</a:t>
            </a:r>
            <a:r>
              <a:rPr lang="cy-GB" sz="2000" i="1" dirty="0">
                <a:latin typeface="Franklin Gothic Book" pitchFamily="34" charset="0"/>
              </a:rPr>
              <a:t>, C.A. (1959) ‘</a:t>
            </a:r>
            <a:r>
              <a:rPr lang="cy-GB" sz="2000" i="1" dirty="0" err="1">
                <a:latin typeface="Franklin Gothic Book" pitchFamily="34" charset="0"/>
              </a:rPr>
              <a:t>Diglossia</a:t>
            </a:r>
            <a:r>
              <a:rPr lang="cy-GB" sz="2000" i="1" dirty="0">
                <a:latin typeface="Franklin Gothic Book" pitchFamily="34" charset="0"/>
              </a:rPr>
              <a:t>’, Word, 15, </a:t>
            </a:r>
            <a:r>
              <a:rPr lang="cy-GB" sz="2000" i="1" dirty="0" err="1" smtClean="0">
                <a:latin typeface="Franklin Gothic Book" pitchFamily="34" charset="0"/>
              </a:rPr>
              <a:t>pp</a:t>
            </a:r>
            <a:r>
              <a:rPr lang="cy-GB" sz="2000" i="1" dirty="0" smtClean="0">
                <a:latin typeface="Franklin Gothic Book" pitchFamily="34" charset="0"/>
              </a:rPr>
              <a:t>/tt</a:t>
            </a:r>
            <a:r>
              <a:rPr lang="cy-GB" sz="2000" i="1" dirty="0">
                <a:latin typeface="Franklin Gothic Book" pitchFamily="34" charset="0"/>
              </a:rPr>
              <a:t>. 325-40.</a:t>
            </a:r>
          </a:p>
        </p:txBody>
      </p:sp>
    </p:spTree>
    <p:extLst>
      <p:ext uri="{BB962C8B-B14F-4D97-AF65-F5344CB8AC3E}">
        <p14:creationId xmlns:p14="http://schemas.microsoft.com/office/powerpoint/2010/main" val="211409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255"/>
                                        </p:tgtEl>
                                        <p:attrNameLst>
                                          <p:attrName>style.visibility</p:attrName>
                                        </p:attrNameLst>
                                      </p:cBhvr>
                                      <p:to>
                                        <p:strVal val="visible"/>
                                      </p:to>
                                    </p:set>
                                    <p:animEffect transition="in" filter="barn(inVertical)">
                                      <p:cBhvr>
                                        <p:cTn id="7" dur="500"/>
                                        <p:tgtEl>
                                          <p:spTgt spid="34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tryal 3"/>
          <p:cNvSpPr/>
          <p:nvPr/>
        </p:nvSpPr>
        <p:spPr>
          <a:xfrm>
            <a:off x="323528" y="4653136"/>
            <a:ext cx="4572000" cy="1754326"/>
          </a:xfrm>
          <a:prstGeom prst="rect">
            <a:avLst/>
          </a:prstGeom>
        </p:spPr>
        <p:txBody>
          <a:bodyPr>
            <a:spAutoFit/>
          </a:bodyPr>
          <a:lstStyle/>
          <a:p>
            <a:r>
              <a:rPr lang="fr-FR" dirty="0">
                <a:solidFill>
                  <a:srgbClr val="000000"/>
                </a:solidFill>
                <a:latin typeface="Franklin Gothic Book" panose="020B0503020102020204" pitchFamily="34" charset="0"/>
              </a:rPr>
              <a:t>"Le fédéralisme et la superstition parlent bas-breton; l'émigration et haine de la République parlent allemand... La Contre-révolution parle l'italien et le fanatisme parle basque. Cassons ces instruments de dommage et d'erreurs."</a:t>
            </a:r>
            <a:endParaRPr lang="cy-GB" dirty="0">
              <a:latin typeface="Franklin Gothic Book" panose="020B0503020102020204" pitchFamily="34" charset="0"/>
            </a:endParaRPr>
          </a:p>
        </p:txBody>
      </p:sp>
      <p:sp>
        <p:nvSpPr>
          <p:cNvPr id="5" name="Petryal 4"/>
          <p:cNvSpPr/>
          <p:nvPr/>
        </p:nvSpPr>
        <p:spPr>
          <a:xfrm>
            <a:off x="179512" y="1772816"/>
            <a:ext cx="8640960" cy="2585323"/>
          </a:xfrm>
          <a:prstGeom prst="rect">
            <a:avLst/>
          </a:prstGeom>
        </p:spPr>
        <p:txBody>
          <a:bodyPr wrap="square">
            <a:spAutoFit/>
          </a:bodyPr>
          <a:lstStyle/>
          <a:p>
            <a:r>
              <a:rPr lang="fr-FR" dirty="0">
                <a:solidFill>
                  <a:srgbClr val="000080"/>
                </a:solidFill>
                <a:latin typeface="Franklin Gothic Book" panose="020B0503020102020204" pitchFamily="34" charset="0"/>
              </a:rPr>
              <a:t>Parmi les idiomes anciens, welches, gascons, celtiques, wisigoths, phocéens ou orientaux, qui forment quelques nuances dans les communications des divers citoyens et des pays formant le territoire de la République, nous avons observé </a:t>
            </a:r>
            <a:r>
              <a:rPr lang="fr-FR" dirty="0" smtClean="0">
                <a:solidFill>
                  <a:srgbClr val="000080"/>
                </a:solidFill>
                <a:latin typeface="Franklin Gothic Book" panose="020B0503020102020204" pitchFamily="34" charset="0"/>
              </a:rPr>
              <a:t>[…] </a:t>
            </a:r>
            <a:r>
              <a:rPr lang="fr-FR" dirty="0">
                <a:solidFill>
                  <a:srgbClr val="000080"/>
                </a:solidFill>
                <a:latin typeface="Franklin Gothic Book" panose="020B0503020102020204" pitchFamily="34" charset="0"/>
              </a:rPr>
              <a:t>que l'idiome appelé bas-breton, l'idiome basque, les langues allemande et italienne ont perpétué le règne du fanatisme et de la superstition, assuré la domination des prêtres, des nobles </a:t>
            </a:r>
            <a:r>
              <a:rPr lang="fr-FR" dirty="0" smtClean="0">
                <a:solidFill>
                  <a:srgbClr val="000080"/>
                </a:solidFill>
                <a:latin typeface="Franklin Gothic Book" panose="020B0503020102020204" pitchFamily="34" charset="0"/>
              </a:rPr>
              <a:t>[…], </a:t>
            </a:r>
            <a:r>
              <a:rPr lang="fr-FR" dirty="0">
                <a:solidFill>
                  <a:srgbClr val="000080"/>
                </a:solidFill>
                <a:latin typeface="Franklin Gothic Book" panose="020B0503020102020204" pitchFamily="34" charset="0"/>
              </a:rPr>
              <a:t>empêché la révolution de pénétrer dans neuf départements importants, et peuvent favoriser les ennemis de la France</a:t>
            </a:r>
            <a:r>
              <a:rPr lang="fr-FR" dirty="0" smtClean="0">
                <a:solidFill>
                  <a:srgbClr val="000080"/>
                </a:solidFill>
                <a:latin typeface="Franklin Gothic Book" panose="020B0503020102020204" pitchFamily="34" charset="0"/>
              </a:rPr>
              <a:t>.</a:t>
            </a:r>
          </a:p>
          <a:p>
            <a:pPr algn="ctr"/>
            <a:r>
              <a:rPr lang="fr-FR" b="1" dirty="0">
                <a:solidFill>
                  <a:srgbClr val="000000"/>
                </a:solidFill>
                <a:latin typeface="Franklin Gothic Book" panose="020B0503020102020204" pitchFamily="34" charset="0"/>
              </a:rPr>
              <a:t>Rapport du Comité de salut </a:t>
            </a:r>
            <a:r>
              <a:rPr lang="fr-FR" b="1" dirty="0" smtClean="0">
                <a:solidFill>
                  <a:srgbClr val="000000"/>
                </a:solidFill>
                <a:latin typeface="Franklin Gothic Book" panose="020B0503020102020204" pitchFamily="34" charset="0"/>
              </a:rPr>
              <a:t>public sur </a:t>
            </a:r>
            <a:r>
              <a:rPr lang="fr-FR" b="1" dirty="0">
                <a:solidFill>
                  <a:srgbClr val="000000"/>
                </a:solidFill>
                <a:latin typeface="Franklin Gothic Book" panose="020B0503020102020204" pitchFamily="34" charset="0"/>
              </a:rPr>
              <a:t>les idiomes</a:t>
            </a:r>
            <a:endParaRPr lang="fr-FR" dirty="0">
              <a:solidFill>
                <a:srgbClr val="000000"/>
              </a:solidFill>
              <a:latin typeface="Franklin Gothic Book" panose="020B0503020102020204" pitchFamily="34" charset="0"/>
            </a:endParaRPr>
          </a:p>
          <a:p>
            <a:pPr algn="ctr"/>
            <a:r>
              <a:rPr lang="fr-FR" b="1" dirty="0">
                <a:solidFill>
                  <a:srgbClr val="000000"/>
                </a:solidFill>
                <a:latin typeface="Franklin Gothic Book" panose="020B0503020102020204" pitchFamily="34" charset="0"/>
              </a:rPr>
              <a:t>Le 8 pluviôse an II (27 janvier 1794</a:t>
            </a:r>
            <a:r>
              <a:rPr lang="fr-FR" b="1" dirty="0" smtClean="0">
                <a:solidFill>
                  <a:srgbClr val="000000"/>
                </a:solidFill>
                <a:latin typeface="Franklin Gothic Book" panose="020B0503020102020204" pitchFamily="34" charset="0"/>
              </a:rPr>
              <a:t>)</a:t>
            </a:r>
            <a:endParaRPr lang="fr-FR" dirty="0">
              <a:solidFill>
                <a:srgbClr val="000000"/>
              </a:solidFill>
              <a:latin typeface="Franklin Gothic Book" panose="020B0503020102020204" pitchFamily="34" charset="0"/>
            </a:endParaRPr>
          </a:p>
        </p:txBody>
      </p:sp>
      <p:pic>
        <p:nvPicPr>
          <p:cNvPr id="6" name="Llun 5"/>
          <p:cNvPicPr>
            <a:picLocks noChangeAspect="1"/>
          </p:cNvPicPr>
          <p:nvPr/>
        </p:nvPicPr>
        <p:blipFill>
          <a:blip r:embed="rId3" cstate="print"/>
          <a:stretch>
            <a:fillRect/>
          </a:stretch>
        </p:blipFill>
        <p:spPr>
          <a:xfrm>
            <a:off x="7147365" y="4544556"/>
            <a:ext cx="1996635" cy="2313444"/>
          </a:xfrm>
          <a:prstGeom prst="rect">
            <a:avLst/>
          </a:prstGeom>
        </p:spPr>
      </p:pic>
      <p:sp>
        <p:nvSpPr>
          <p:cNvPr id="7" name="Blwch Testun 6"/>
          <p:cNvSpPr txBox="1"/>
          <p:nvPr/>
        </p:nvSpPr>
        <p:spPr>
          <a:xfrm>
            <a:off x="0" y="836712"/>
            <a:ext cx="8964488" cy="707886"/>
          </a:xfrm>
          <a:prstGeom prst="rect">
            <a:avLst/>
          </a:prstGeom>
          <a:noFill/>
        </p:spPr>
        <p:txBody>
          <a:bodyPr wrap="square" rtlCol="0">
            <a:spAutoFit/>
          </a:bodyPr>
          <a:lstStyle/>
          <a:p>
            <a:r>
              <a:rPr lang="cy-GB" sz="4000" dirty="0" smtClean="0"/>
              <a:t>Bertrand </a:t>
            </a:r>
            <a:r>
              <a:rPr lang="cy-GB" sz="4000" dirty="0" err="1" smtClean="0"/>
              <a:t>Barère</a:t>
            </a:r>
            <a:r>
              <a:rPr lang="cy-GB" sz="4000" dirty="0" smtClean="0"/>
              <a:t> de </a:t>
            </a:r>
            <a:r>
              <a:rPr lang="cy-GB" sz="4000" dirty="0" err="1" smtClean="0"/>
              <a:t>Vieuzac</a:t>
            </a:r>
            <a:endParaRPr lang="cy-GB" sz="4000" dirty="0"/>
          </a:p>
        </p:txBody>
      </p:sp>
    </p:spTree>
    <p:extLst>
      <p:ext uri="{BB962C8B-B14F-4D97-AF65-F5344CB8AC3E}">
        <p14:creationId xmlns:p14="http://schemas.microsoft.com/office/powerpoint/2010/main" val="70089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itl 1"/>
          <p:cNvSpPr>
            <a:spLocks noGrp="1"/>
          </p:cNvSpPr>
          <p:nvPr>
            <p:ph type="title"/>
          </p:nvPr>
        </p:nvSpPr>
        <p:spPr/>
        <p:txBody>
          <a:bodyPr/>
          <a:lstStyle/>
          <a:p>
            <a:endParaRPr lang="cy-GB" dirty="0"/>
          </a:p>
        </p:txBody>
      </p:sp>
      <p:sp>
        <p:nvSpPr>
          <p:cNvPr id="3" name="Dalfan Cynnwys 2"/>
          <p:cNvSpPr>
            <a:spLocks noGrp="1"/>
          </p:cNvSpPr>
          <p:nvPr>
            <p:ph idx="1"/>
          </p:nvPr>
        </p:nvSpPr>
        <p:spPr/>
        <p:txBody>
          <a:bodyPr/>
          <a:lstStyle/>
          <a:p>
            <a:endParaRPr lang="cy-GB"/>
          </a:p>
        </p:txBody>
      </p:sp>
      <p:pic>
        <p:nvPicPr>
          <p:cNvPr id="3074" name="Picture 2" descr="http://upload.wikimedia.org/wikipedia/commons/7/75/SpeakFrenchBeCle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05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5275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itl 1"/>
          <p:cNvSpPr>
            <a:spLocks noGrp="1"/>
          </p:cNvSpPr>
          <p:nvPr>
            <p:ph type="title"/>
          </p:nvPr>
        </p:nvSpPr>
        <p:spPr>
          <a:xfrm>
            <a:off x="94591" y="620688"/>
            <a:ext cx="8382000" cy="1143000"/>
          </a:xfrm>
        </p:spPr>
        <p:txBody>
          <a:bodyPr/>
          <a:lstStyle/>
          <a:p>
            <a:pPr algn="l"/>
            <a:r>
              <a:rPr lang="cy-GB" sz="3600" dirty="0" smtClean="0"/>
              <a:t>Rhanbarthau Sbaen/</a:t>
            </a:r>
            <a:r>
              <a:rPr lang="cy-GB" sz="3600" dirty="0" err="1" smtClean="0"/>
              <a:t>Spanish</a:t>
            </a:r>
            <a:r>
              <a:rPr lang="cy-GB" sz="3600" dirty="0" smtClean="0"/>
              <a:t> </a:t>
            </a:r>
            <a:r>
              <a:rPr lang="cy-GB" sz="3600" dirty="0" err="1" smtClean="0"/>
              <a:t>Regions</a:t>
            </a:r>
            <a:endParaRPr lang="cy-GB" sz="3600" dirty="0"/>
          </a:p>
        </p:txBody>
      </p:sp>
      <p:sp>
        <p:nvSpPr>
          <p:cNvPr id="3" name="Dalfan Cynnwys 2"/>
          <p:cNvSpPr>
            <a:spLocks noGrp="1"/>
          </p:cNvSpPr>
          <p:nvPr>
            <p:ph idx="1"/>
          </p:nvPr>
        </p:nvSpPr>
        <p:spPr/>
        <p:txBody>
          <a:bodyPr/>
          <a:lstStyle/>
          <a:p>
            <a:pPr marL="0" indent="0">
              <a:buNone/>
            </a:pPr>
            <a:r>
              <a:rPr lang="cy-GB" sz="5400" dirty="0" err="1"/>
              <a:t>Háblame</a:t>
            </a:r>
            <a:r>
              <a:rPr lang="cy-GB" sz="5400" dirty="0"/>
              <a:t> </a:t>
            </a:r>
            <a:r>
              <a:rPr lang="cy-GB" sz="5400" dirty="0" err="1"/>
              <a:t>en</a:t>
            </a:r>
            <a:r>
              <a:rPr lang="cy-GB" sz="5400" dirty="0"/>
              <a:t> </a:t>
            </a:r>
            <a:r>
              <a:rPr lang="cy-GB" sz="5400" dirty="0" err="1" smtClean="0"/>
              <a:t>Cristiano</a:t>
            </a:r>
            <a:endParaRPr lang="cy-GB" sz="5400" dirty="0" smtClean="0"/>
          </a:p>
          <a:p>
            <a:pPr marL="0" indent="0">
              <a:buNone/>
            </a:pPr>
            <a:endParaRPr lang="cy-GB" sz="5400" dirty="0"/>
          </a:p>
          <a:p>
            <a:pPr marL="0" indent="0">
              <a:buNone/>
            </a:pPr>
            <a:r>
              <a:rPr lang="cy-GB" sz="3200" dirty="0" smtClean="0">
                <a:latin typeface="Franklin Gothic Book" panose="020B0503020102020204" pitchFamily="34" charset="0"/>
              </a:rPr>
              <a:t>(Siarada [nid ‘siaradwch’] gyda fi mewn iaith </a:t>
            </a:r>
            <a:r>
              <a:rPr lang="cy-GB" sz="3200" dirty="0" err="1" smtClean="0">
                <a:latin typeface="Franklin Gothic Book" panose="020B0503020102020204" pitchFamily="34" charset="0"/>
              </a:rPr>
              <a:t>Gristnogol</a:t>
            </a:r>
            <a:r>
              <a:rPr lang="cy-GB" sz="3200" dirty="0" smtClean="0">
                <a:latin typeface="Franklin Gothic Book" panose="020B0503020102020204" pitchFamily="34" charset="0"/>
              </a:rPr>
              <a:t>/</a:t>
            </a:r>
            <a:br>
              <a:rPr lang="cy-GB" sz="3200" dirty="0" smtClean="0">
                <a:latin typeface="Franklin Gothic Book" panose="020B0503020102020204" pitchFamily="34" charset="0"/>
              </a:rPr>
            </a:br>
            <a:r>
              <a:rPr lang="cy-GB" sz="3200" dirty="0" err="1" smtClean="0">
                <a:latin typeface="Franklin Gothic Book" panose="020B0503020102020204" pitchFamily="34" charset="0"/>
              </a:rPr>
              <a:t>Talk</a:t>
            </a:r>
            <a:r>
              <a:rPr lang="cy-GB" sz="3200" dirty="0" smtClean="0">
                <a:latin typeface="Franklin Gothic Book" panose="020B0503020102020204" pitchFamily="34" charset="0"/>
              </a:rPr>
              <a:t> to </a:t>
            </a:r>
            <a:r>
              <a:rPr lang="cy-GB" sz="3200" dirty="0" err="1" smtClean="0">
                <a:latin typeface="Franklin Gothic Book" panose="020B0503020102020204" pitchFamily="34" charset="0"/>
              </a:rPr>
              <a:t>me</a:t>
            </a:r>
            <a:r>
              <a:rPr lang="cy-GB" sz="3200" dirty="0" smtClean="0">
                <a:latin typeface="Franklin Gothic Book" panose="020B0503020102020204" pitchFamily="34" charset="0"/>
              </a:rPr>
              <a:t> in a Christian </a:t>
            </a:r>
            <a:r>
              <a:rPr lang="cy-GB" sz="3200" dirty="0" err="1" smtClean="0">
                <a:latin typeface="Franklin Gothic Book" panose="020B0503020102020204" pitchFamily="34" charset="0"/>
              </a:rPr>
              <a:t>language</a:t>
            </a:r>
            <a:r>
              <a:rPr lang="cy-GB" sz="3200" dirty="0" smtClean="0">
                <a:latin typeface="Franklin Gothic Book" panose="020B0503020102020204" pitchFamily="34" charset="0"/>
              </a:rPr>
              <a:t>)</a:t>
            </a:r>
            <a:endParaRPr lang="cy-GB" sz="3200" dirty="0">
              <a:latin typeface="Franklin Gothic Book" panose="020B0503020102020204" pitchFamily="34" charset="0"/>
            </a:endParaRPr>
          </a:p>
          <a:p>
            <a:endParaRPr lang="cy-GB" dirty="0"/>
          </a:p>
        </p:txBody>
      </p:sp>
    </p:spTree>
    <p:extLst>
      <p:ext uri="{BB962C8B-B14F-4D97-AF65-F5344CB8AC3E}">
        <p14:creationId xmlns:p14="http://schemas.microsoft.com/office/powerpoint/2010/main" val="173448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ugusavay.com/wp-content/uploads/2012/11/Matthew-Arnold-Quote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2107065"/>
            <a:ext cx="7585298" cy="4750935"/>
          </a:xfrm>
          <a:prstGeom prst="rect">
            <a:avLst/>
          </a:prstGeom>
          <a:noFill/>
          <a:extLst>
            <a:ext uri="{909E8E84-426E-40DD-AFC4-6F175D3DCCD1}">
              <a14:hiddenFill xmlns:a14="http://schemas.microsoft.com/office/drawing/2010/main">
                <a:solidFill>
                  <a:srgbClr val="FFFFFF"/>
                </a:solidFill>
              </a14:hiddenFill>
            </a:ext>
          </a:extLst>
        </p:spPr>
      </p:pic>
      <p:sp>
        <p:nvSpPr>
          <p:cNvPr id="3" name="Dalfan Cynnwys 2"/>
          <p:cNvSpPr>
            <a:spLocks noGrp="1"/>
          </p:cNvSpPr>
          <p:nvPr>
            <p:ph idx="1"/>
          </p:nvPr>
        </p:nvSpPr>
        <p:spPr>
          <a:xfrm>
            <a:off x="251520" y="1268760"/>
            <a:ext cx="7772400" cy="4114800"/>
          </a:xfrm>
        </p:spPr>
        <p:txBody>
          <a:bodyPr/>
          <a:lstStyle/>
          <a:p>
            <a:pPr marL="0" indent="0">
              <a:buNone/>
            </a:pPr>
            <a:r>
              <a:rPr lang="cy-GB" i="1" dirty="0" err="1" smtClean="0"/>
              <a:t>On</a:t>
            </a:r>
            <a:r>
              <a:rPr lang="cy-GB" i="1" dirty="0" smtClean="0"/>
              <a:t> </a:t>
            </a:r>
            <a:r>
              <a:rPr lang="cy-GB" i="1" dirty="0"/>
              <a:t>the </a:t>
            </a:r>
            <a:r>
              <a:rPr lang="cy-GB" i="1" dirty="0" err="1"/>
              <a:t>Study</a:t>
            </a:r>
            <a:r>
              <a:rPr lang="cy-GB" i="1" dirty="0"/>
              <a:t> of Celtic </a:t>
            </a:r>
            <a:r>
              <a:rPr lang="cy-GB" i="1" dirty="0" err="1"/>
              <a:t>Literature</a:t>
            </a:r>
            <a:r>
              <a:rPr lang="cy-GB" dirty="0"/>
              <a:t> (1867</a:t>
            </a:r>
            <a:r>
              <a:rPr lang="cy-GB" dirty="0" smtClean="0"/>
              <a:t>)</a:t>
            </a:r>
          </a:p>
          <a:p>
            <a:pPr marL="0" indent="0">
              <a:buNone/>
            </a:pPr>
            <a:r>
              <a:rPr lang="cy-GB" dirty="0" smtClean="0">
                <a:latin typeface="Franklin Gothic Book" panose="020B0503020102020204" pitchFamily="34" charset="0"/>
              </a:rPr>
              <a:t>The </a:t>
            </a:r>
            <a:r>
              <a:rPr lang="cy-GB" dirty="0" err="1">
                <a:latin typeface="Franklin Gothic Book" panose="020B0503020102020204" pitchFamily="34" charset="0"/>
              </a:rPr>
              <a:t>sooner</a:t>
            </a:r>
            <a:r>
              <a:rPr lang="cy-GB" dirty="0">
                <a:latin typeface="Franklin Gothic Book" panose="020B0503020102020204" pitchFamily="34" charset="0"/>
              </a:rPr>
              <a:t> the Welsh </a:t>
            </a:r>
            <a:r>
              <a:rPr lang="cy-GB" dirty="0" err="1">
                <a:latin typeface="Franklin Gothic Book" panose="020B0503020102020204" pitchFamily="34" charset="0"/>
              </a:rPr>
              <a:t>language</a:t>
            </a:r>
            <a:r>
              <a:rPr lang="cy-GB" dirty="0">
                <a:latin typeface="Franklin Gothic Book" panose="020B0503020102020204" pitchFamily="34" charset="0"/>
              </a:rPr>
              <a:t> </a:t>
            </a:r>
            <a:r>
              <a:rPr lang="cy-GB" dirty="0" err="1">
                <a:latin typeface="Franklin Gothic Book" panose="020B0503020102020204" pitchFamily="34" charset="0"/>
              </a:rPr>
              <a:t>disappears</a:t>
            </a:r>
            <a:r>
              <a:rPr lang="cy-GB" dirty="0">
                <a:latin typeface="Franklin Gothic Book" panose="020B0503020102020204" pitchFamily="34" charset="0"/>
              </a:rPr>
              <a:t> </a:t>
            </a:r>
            <a:r>
              <a:rPr lang="cy-GB" dirty="0" err="1">
                <a:latin typeface="Franklin Gothic Book" panose="020B0503020102020204" pitchFamily="34" charset="0"/>
              </a:rPr>
              <a:t>as</a:t>
            </a:r>
            <a:r>
              <a:rPr lang="cy-GB" dirty="0">
                <a:latin typeface="Franklin Gothic Book" panose="020B0503020102020204" pitchFamily="34" charset="0"/>
              </a:rPr>
              <a:t> </a:t>
            </a:r>
            <a:r>
              <a:rPr lang="cy-GB" dirty="0" err="1">
                <a:latin typeface="Franklin Gothic Book" panose="020B0503020102020204" pitchFamily="34" charset="0"/>
              </a:rPr>
              <a:t>an</a:t>
            </a:r>
            <a:r>
              <a:rPr lang="cy-GB" dirty="0">
                <a:latin typeface="Franklin Gothic Book" panose="020B0503020102020204" pitchFamily="34" charset="0"/>
              </a:rPr>
              <a:t> </a:t>
            </a:r>
            <a:r>
              <a:rPr lang="cy-GB" dirty="0" err="1">
                <a:latin typeface="Franklin Gothic Book" panose="020B0503020102020204" pitchFamily="34" charset="0"/>
              </a:rPr>
              <a:t>instrument</a:t>
            </a:r>
            <a:r>
              <a:rPr lang="cy-GB" dirty="0">
                <a:latin typeface="Franklin Gothic Book" panose="020B0503020102020204" pitchFamily="34" charset="0"/>
              </a:rPr>
              <a:t> of the </a:t>
            </a:r>
            <a:r>
              <a:rPr lang="cy-GB" dirty="0" err="1">
                <a:latin typeface="Franklin Gothic Book" panose="020B0503020102020204" pitchFamily="34" charset="0"/>
              </a:rPr>
              <a:t>practical</a:t>
            </a:r>
            <a:r>
              <a:rPr lang="cy-GB" dirty="0">
                <a:latin typeface="Franklin Gothic Book" panose="020B0503020102020204" pitchFamily="34" charset="0"/>
              </a:rPr>
              <a:t>, </a:t>
            </a:r>
            <a:r>
              <a:rPr lang="cy-GB" dirty="0" err="1">
                <a:latin typeface="Franklin Gothic Book" panose="020B0503020102020204" pitchFamily="34" charset="0"/>
              </a:rPr>
              <a:t>political</a:t>
            </a:r>
            <a:r>
              <a:rPr lang="cy-GB" dirty="0">
                <a:latin typeface="Franklin Gothic Book" panose="020B0503020102020204" pitchFamily="34" charset="0"/>
              </a:rPr>
              <a:t>, </a:t>
            </a:r>
            <a:r>
              <a:rPr lang="cy-GB" dirty="0" err="1">
                <a:latin typeface="Franklin Gothic Book" panose="020B0503020102020204" pitchFamily="34" charset="0"/>
              </a:rPr>
              <a:t>social</a:t>
            </a:r>
            <a:r>
              <a:rPr lang="cy-GB" dirty="0">
                <a:latin typeface="Franklin Gothic Book" panose="020B0503020102020204" pitchFamily="34" charset="0"/>
              </a:rPr>
              <a:t> </a:t>
            </a:r>
            <a:r>
              <a:rPr lang="cy-GB" dirty="0" err="1">
                <a:latin typeface="Franklin Gothic Book" panose="020B0503020102020204" pitchFamily="34" charset="0"/>
              </a:rPr>
              <a:t>life</a:t>
            </a:r>
            <a:r>
              <a:rPr lang="cy-GB" dirty="0">
                <a:latin typeface="Franklin Gothic Book" panose="020B0503020102020204" pitchFamily="34" charset="0"/>
              </a:rPr>
              <a:t> of Wales, the </a:t>
            </a:r>
            <a:r>
              <a:rPr lang="cy-GB" dirty="0" err="1">
                <a:latin typeface="Franklin Gothic Book" panose="020B0503020102020204" pitchFamily="34" charset="0"/>
              </a:rPr>
              <a:t>better</a:t>
            </a:r>
            <a:r>
              <a:rPr lang="cy-GB" dirty="0">
                <a:latin typeface="Franklin Gothic Book" panose="020B0503020102020204" pitchFamily="34" charset="0"/>
              </a:rPr>
              <a:t>; the </a:t>
            </a:r>
            <a:r>
              <a:rPr lang="cy-GB" dirty="0" err="1">
                <a:latin typeface="Franklin Gothic Book" panose="020B0503020102020204" pitchFamily="34" charset="0"/>
              </a:rPr>
              <a:t>better</a:t>
            </a:r>
            <a:r>
              <a:rPr lang="cy-GB" dirty="0">
                <a:latin typeface="Franklin Gothic Book" panose="020B0503020102020204" pitchFamily="34" charset="0"/>
              </a:rPr>
              <a:t> </a:t>
            </a:r>
            <a:r>
              <a:rPr lang="cy-GB" dirty="0" err="1">
                <a:latin typeface="Franklin Gothic Book" panose="020B0503020102020204" pitchFamily="34" charset="0"/>
              </a:rPr>
              <a:t>for</a:t>
            </a:r>
            <a:r>
              <a:rPr lang="cy-GB" dirty="0">
                <a:latin typeface="Franklin Gothic Book" panose="020B0503020102020204" pitchFamily="34" charset="0"/>
              </a:rPr>
              <a:t> </a:t>
            </a:r>
            <a:r>
              <a:rPr lang="cy-GB" dirty="0" err="1">
                <a:latin typeface="Franklin Gothic Book" panose="020B0503020102020204" pitchFamily="34" charset="0"/>
              </a:rPr>
              <a:t>England</a:t>
            </a:r>
            <a:r>
              <a:rPr lang="cy-GB" dirty="0">
                <a:latin typeface="Franklin Gothic Book" panose="020B0503020102020204" pitchFamily="34" charset="0"/>
              </a:rPr>
              <a:t>, the </a:t>
            </a:r>
            <a:r>
              <a:rPr lang="cy-GB" dirty="0" err="1">
                <a:latin typeface="Franklin Gothic Book" panose="020B0503020102020204" pitchFamily="34" charset="0"/>
              </a:rPr>
              <a:t>better</a:t>
            </a:r>
            <a:r>
              <a:rPr lang="cy-GB" dirty="0">
                <a:latin typeface="Franklin Gothic Book" panose="020B0503020102020204" pitchFamily="34" charset="0"/>
              </a:rPr>
              <a:t> </a:t>
            </a:r>
            <a:r>
              <a:rPr lang="cy-GB" dirty="0" err="1">
                <a:latin typeface="Franklin Gothic Book" panose="020B0503020102020204" pitchFamily="34" charset="0"/>
              </a:rPr>
              <a:t>for</a:t>
            </a:r>
            <a:r>
              <a:rPr lang="cy-GB" dirty="0">
                <a:latin typeface="Franklin Gothic Book" panose="020B0503020102020204" pitchFamily="34" charset="0"/>
              </a:rPr>
              <a:t> Wales </a:t>
            </a:r>
            <a:r>
              <a:rPr lang="cy-GB" dirty="0" err="1">
                <a:latin typeface="Franklin Gothic Book" panose="020B0503020102020204" pitchFamily="34" charset="0"/>
              </a:rPr>
              <a:t>itself</a:t>
            </a:r>
            <a:r>
              <a:rPr lang="cy-GB" dirty="0">
                <a:latin typeface="Franklin Gothic Book" panose="020B0503020102020204" pitchFamily="34" charset="0"/>
              </a:rPr>
              <a:t>.</a:t>
            </a:r>
          </a:p>
        </p:txBody>
      </p:sp>
      <p:pic>
        <p:nvPicPr>
          <p:cNvPr id="4" name="Llun 3"/>
          <p:cNvPicPr>
            <a:picLocks noChangeAspect="1"/>
          </p:cNvPicPr>
          <p:nvPr/>
        </p:nvPicPr>
        <p:blipFill>
          <a:blip r:embed="rId4" cstate="print"/>
          <a:stretch>
            <a:fillRect/>
          </a:stretch>
        </p:blipFill>
        <p:spPr>
          <a:xfrm>
            <a:off x="1115616" y="2040970"/>
            <a:ext cx="8028384" cy="4817030"/>
          </a:xfrm>
          <a:prstGeom prst="rect">
            <a:avLst/>
          </a:prstGeom>
        </p:spPr>
      </p:pic>
      <p:sp>
        <p:nvSpPr>
          <p:cNvPr id="5" name="Blwch Testun 4"/>
          <p:cNvSpPr txBox="1"/>
          <p:nvPr/>
        </p:nvSpPr>
        <p:spPr>
          <a:xfrm>
            <a:off x="107504" y="908720"/>
            <a:ext cx="8712968" cy="369332"/>
          </a:xfrm>
          <a:prstGeom prst="rect">
            <a:avLst/>
          </a:prstGeom>
          <a:noFill/>
        </p:spPr>
        <p:txBody>
          <a:bodyPr wrap="square" rtlCol="0">
            <a:spAutoFit/>
          </a:bodyPr>
          <a:lstStyle/>
          <a:p>
            <a:r>
              <a:rPr lang="cy-GB" dirty="0" smtClean="0"/>
              <a:t>Matthew Arnold...</a:t>
            </a:r>
            <a:endParaRPr lang="cy-GB" dirty="0"/>
          </a:p>
        </p:txBody>
      </p:sp>
    </p:spTree>
    <p:extLst>
      <p:ext uri="{BB962C8B-B14F-4D97-AF65-F5344CB8AC3E}">
        <p14:creationId xmlns:p14="http://schemas.microsoft.com/office/powerpoint/2010/main" val="348744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nodeType="clickEffect">
                                  <p:stCondLst>
                                    <p:cond delay="0"/>
                                  </p:stCondLst>
                                  <p:childTnLst>
                                    <p:animEffect transition="out" filter="wipe(down)">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2" presetClass="exit" presetSubtype="0" fill="hold" nodeType="clickEffect">
                                  <p:stCondLst>
                                    <p:cond delay="0"/>
                                  </p:stCondLst>
                                  <p:childTnLst>
                                    <p:animEffect transition="out" filter="fade">
                                      <p:cBhvr>
                                        <p:cTn id="15" dur="1000"/>
                                        <p:tgtEl>
                                          <p:spTgt spid="1026"/>
                                        </p:tgtEl>
                                      </p:cBhvr>
                                    </p:animEffect>
                                    <p:anim calcmode="lin" valueType="num">
                                      <p:cBhvr>
                                        <p:cTn id="16" dur="1000"/>
                                        <p:tgtEl>
                                          <p:spTgt spid="1026"/>
                                        </p:tgtEl>
                                        <p:attrNameLst>
                                          <p:attrName>ppt_x</p:attrName>
                                        </p:attrNameLst>
                                      </p:cBhvr>
                                      <p:tavLst>
                                        <p:tav tm="0">
                                          <p:val>
                                            <p:strVal val="ppt_x"/>
                                          </p:val>
                                        </p:tav>
                                        <p:tav tm="100000">
                                          <p:val>
                                            <p:strVal val="ppt_x"/>
                                          </p:val>
                                        </p:tav>
                                      </p:tavLst>
                                    </p:anim>
                                    <p:anim calcmode="lin" valueType="num">
                                      <p:cBhvr>
                                        <p:cTn id="17" dur="1000"/>
                                        <p:tgtEl>
                                          <p:spTgt spid="1026"/>
                                        </p:tgtEl>
                                        <p:attrNameLst>
                                          <p:attrName>ppt_y</p:attrName>
                                        </p:attrNameLst>
                                      </p:cBhvr>
                                      <p:tavLst>
                                        <p:tav tm="0">
                                          <p:val>
                                            <p:strVal val="ppt_y"/>
                                          </p:val>
                                        </p:tav>
                                        <p:tav tm="100000">
                                          <p:val>
                                            <p:strVal val="ppt_y+.1"/>
                                          </p:val>
                                        </p:tav>
                                      </p:tavLst>
                                    </p:anim>
                                    <p:set>
                                      <p:cBhvr>
                                        <p:cTn id="18" dur="1" fill="hold">
                                          <p:stCondLst>
                                            <p:cond delay="999"/>
                                          </p:stCondLst>
                                        </p:cTn>
                                        <p:tgtEl>
                                          <p:spTgt spid="102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1000"/>
                                        <p:tgtEl>
                                          <p:spTgt spid="3">
                                            <p:txEl>
                                              <p:pRg st="0" end="0"/>
                                            </p:txEl>
                                          </p:spTgt>
                                        </p:tgtEl>
                                      </p:cBhvr>
                                    </p:animEffect>
                                    <p:anim calcmode="lin" valueType="num">
                                      <p:cBhvr>
                                        <p:cTn id="2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00"/>
                                        <p:tgtEl>
                                          <p:spTgt spid="3">
                                            <p:txEl>
                                              <p:pRg st="1" end="1"/>
                                            </p:txEl>
                                          </p:spTgt>
                                        </p:tgtEl>
                                      </p:cBhvr>
                                    </p:animEffect>
                                    <p:anim calcmode="lin" valueType="num">
                                      <p:cBhvr>
                                        <p:cTn id="3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lfan Cynnwys 2"/>
          <p:cNvSpPr>
            <a:spLocks noGrp="1"/>
          </p:cNvSpPr>
          <p:nvPr>
            <p:ph idx="1"/>
          </p:nvPr>
        </p:nvSpPr>
        <p:spPr>
          <a:xfrm>
            <a:off x="4499992" y="908720"/>
            <a:ext cx="3814192" cy="5688632"/>
          </a:xfrm>
        </p:spPr>
        <p:txBody>
          <a:bodyPr/>
          <a:lstStyle/>
          <a:p>
            <a:pPr marL="0" indent="0">
              <a:buNone/>
            </a:pPr>
            <a:r>
              <a:rPr lang="en-GB" sz="2400" dirty="0">
                <a:latin typeface="Franklin Gothic Book" panose="020B0503020102020204" pitchFamily="34" charset="0"/>
              </a:rPr>
              <a:t>Superstition prevails. Belief in charms, supernatural appearances, and </a:t>
            </a:r>
            <a:r>
              <a:rPr lang="en-GB" sz="2400" dirty="0" smtClean="0">
                <a:latin typeface="Franklin Gothic Book" panose="020B0503020102020204" pitchFamily="34" charset="0"/>
              </a:rPr>
              <a:t>[…] witchcraft</a:t>
            </a:r>
            <a:r>
              <a:rPr lang="en-GB" sz="2400" dirty="0">
                <a:latin typeface="Franklin Gothic Book" panose="020B0503020102020204" pitchFamily="34" charset="0"/>
              </a:rPr>
              <a:t>, sturdily survive all the civilisation and light which has </a:t>
            </a:r>
            <a:r>
              <a:rPr lang="en-GB" sz="2400" dirty="0" smtClean="0">
                <a:latin typeface="Franklin Gothic Book" panose="020B0503020102020204" pitchFamily="34" charset="0"/>
              </a:rPr>
              <a:t>[…] banished </a:t>
            </a:r>
            <a:r>
              <a:rPr lang="en-GB" sz="2400" dirty="0">
                <a:latin typeface="Franklin Gothic Book" panose="020B0503020102020204" pitchFamily="34" charset="0"/>
              </a:rPr>
              <a:t>these remnants of the dark ages elsewhere. Little or none of such light has as yet penetrated the </a:t>
            </a:r>
            <a:r>
              <a:rPr lang="en-GB" sz="2400" dirty="0" smtClean="0">
                <a:latin typeface="Franklin Gothic Book" panose="020B0503020102020204" pitchFamily="34" charset="0"/>
              </a:rPr>
              <a:t>[…] darkness </a:t>
            </a:r>
            <a:r>
              <a:rPr lang="en-GB" sz="2400" dirty="0">
                <a:latin typeface="Franklin Gothic Book" panose="020B0503020102020204" pitchFamily="34" charset="0"/>
              </a:rPr>
              <a:t>which, </a:t>
            </a:r>
            <a:r>
              <a:rPr lang="en-GB" sz="2400" b="1" dirty="0">
                <a:latin typeface="Franklin Gothic Book" panose="020B0503020102020204" pitchFamily="34" charset="0"/>
              </a:rPr>
              <a:t>harboured by their language</a:t>
            </a:r>
            <a:r>
              <a:rPr lang="en-GB" sz="2400" dirty="0">
                <a:latin typeface="Franklin Gothic Book" panose="020B0503020102020204" pitchFamily="34" charset="0"/>
              </a:rPr>
              <a:t>, and undisturbed by availing efforts of enlightenment, enshrouds the minds of the people (</a:t>
            </a:r>
            <a:r>
              <a:rPr lang="cy-GB" sz="2400" dirty="0">
                <a:latin typeface="Franklin Gothic Book" panose="020B0503020102020204" pitchFamily="34" charset="0"/>
              </a:rPr>
              <a:t>II, </a:t>
            </a:r>
            <a:r>
              <a:rPr lang="cy-GB" sz="2400" dirty="0" smtClean="0">
                <a:latin typeface="Franklin Gothic Book" panose="020B0503020102020204" pitchFamily="34" charset="0"/>
              </a:rPr>
              <a:t>64)</a:t>
            </a:r>
            <a:endParaRPr lang="cy-GB" sz="2400" dirty="0">
              <a:latin typeface="Franklin Gothic Book" panose="020B0503020102020204" pitchFamily="34" charset="0"/>
            </a:endParaRPr>
          </a:p>
        </p:txBody>
      </p:sp>
      <p:pic>
        <p:nvPicPr>
          <p:cNvPr id="2050" name="Picture 2" descr="http://electionguru.files.wordpress.com/2013/12/kelly_bl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4342541" cy="6741368"/>
          </a:xfrm>
          <a:prstGeom prst="rect">
            <a:avLst/>
          </a:prstGeom>
          <a:noFill/>
          <a:extLst>
            <a:ext uri="{909E8E84-426E-40DD-AFC4-6F175D3DCCD1}">
              <a14:hiddenFill xmlns:a14="http://schemas.microsoft.com/office/drawing/2010/main">
                <a:solidFill>
                  <a:srgbClr val="FFFFFF"/>
                </a:solidFill>
              </a14:hiddenFill>
            </a:ext>
          </a:extLst>
        </p:spPr>
      </p:pic>
      <p:sp>
        <p:nvSpPr>
          <p:cNvPr id="4" name="Blwch Testun 3"/>
          <p:cNvSpPr txBox="1"/>
          <p:nvPr/>
        </p:nvSpPr>
        <p:spPr>
          <a:xfrm>
            <a:off x="2915816" y="6453336"/>
            <a:ext cx="1426724" cy="369332"/>
          </a:xfrm>
          <a:prstGeom prst="rect">
            <a:avLst/>
          </a:prstGeom>
          <a:noFill/>
        </p:spPr>
        <p:txBody>
          <a:bodyPr wrap="square" rtlCol="0">
            <a:spAutoFit/>
          </a:bodyPr>
          <a:lstStyle/>
          <a:p>
            <a:r>
              <a:rPr lang="cy-GB" dirty="0" smtClean="0"/>
              <a:t>1847</a:t>
            </a:r>
            <a:endParaRPr lang="cy-GB" dirty="0"/>
          </a:p>
        </p:txBody>
      </p:sp>
    </p:spTree>
    <p:extLst>
      <p:ext uri="{BB962C8B-B14F-4D97-AF65-F5344CB8AC3E}">
        <p14:creationId xmlns:p14="http://schemas.microsoft.com/office/powerpoint/2010/main" val="362534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itl 1"/>
          <p:cNvSpPr>
            <a:spLocks noGrp="1"/>
          </p:cNvSpPr>
          <p:nvPr>
            <p:ph type="title"/>
          </p:nvPr>
        </p:nvSpPr>
        <p:spPr/>
        <p:txBody>
          <a:bodyPr/>
          <a:lstStyle/>
          <a:p>
            <a:pPr algn="l"/>
            <a:r>
              <a:rPr lang="cy-GB" dirty="0" smtClean="0"/>
              <a:t>A.A. Gill (1998)</a:t>
            </a:r>
            <a:endParaRPr lang="cy-GB" dirty="0"/>
          </a:p>
        </p:txBody>
      </p:sp>
      <p:sp>
        <p:nvSpPr>
          <p:cNvPr id="3" name="Dalfan Cynnwys 2"/>
          <p:cNvSpPr>
            <a:spLocks noGrp="1"/>
          </p:cNvSpPr>
          <p:nvPr>
            <p:ph idx="1"/>
          </p:nvPr>
        </p:nvSpPr>
        <p:spPr>
          <a:xfrm>
            <a:off x="2925242" y="2809106"/>
            <a:ext cx="5256584" cy="4114800"/>
          </a:xfrm>
        </p:spPr>
        <p:txBody>
          <a:bodyPr/>
          <a:lstStyle/>
          <a:p>
            <a:pPr marL="0" indent="0">
              <a:buNone/>
            </a:pPr>
            <a:r>
              <a:rPr lang="en-GB" sz="4000" dirty="0" smtClean="0">
                <a:latin typeface="Franklin Gothic Book" panose="020B0503020102020204" pitchFamily="34" charset="0"/>
              </a:rPr>
              <a:t>“loquacious</a:t>
            </a:r>
            <a:r>
              <a:rPr lang="en-GB" sz="4000" dirty="0">
                <a:latin typeface="Franklin Gothic Book" panose="020B0503020102020204" pitchFamily="34" charset="0"/>
              </a:rPr>
              <a:t>, dissemblers, immoral liars, stunted, bigoted, dark, ugly, pugnacious little trolls</a:t>
            </a:r>
            <a:r>
              <a:rPr lang="cy-GB" sz="4000" dirty="0">
                <a:latin typeface="Franklin Gothic Book" panose="020B0503020102020204" pitchFamily="34" charset="0"/>
              </a:rPr>
              <a:t>”</a:t>
            </a:r>
            <a:endParaRPr lang="en-GB" sz="4000" dirty="0">
              <a:latin typeface="Franklin Gothic Book" panose="020B0503020102020204" pitchFamily="34" charset="0"/>
            </a:endParaRPr>
          </a:p>
        </p:txBody>
      </p:sp>
      <p:pic>
        <p:nvPicPr>
          <p:cNvPr id="2050" name="Picture 2" descr="http://i.dailymail.co.uk/i/pix/2014/01/15/article-2539604-1AABA13800000578-318_306x4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2809106"/>
            <a:ext cx="291465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48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cy-GB" dirty="0"/>
          </a:p>
        </p:txBody>
      </p:sp>
      <p:sp>
        <p:nvSpPr>
          <p:cNvPr id="21507" name="Text Placeholder 2"/>
          <p:cNvSpPr>
            <a:spLocks noGrp="1"/>
          </p:cNvSpPr>
          <p:nvPr>
            <p:ph type="body" idx="1"/>
          </p:nvPr>
        </p:nvSpPr>
        <p:spPr/>
        <p:txBody>
          <a:bodyPr/>
          <a:lstStyle/>
          <a:p>
            <a:endParaRPr lang="cy-GB" smtClean="0"/>
          </a:p>
        </p:txBody>
      </p:sp>
      <p:pic>
        <p:nvPicPr>
          <p:cNvPr id="215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25" y="0"/>
            <a:ext cx="9715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246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2"/>
          <p:cNvPicPr>
            <a:picLocks noChangeAspect="1" noChangeArrowheads="1"/>
          </p:cNvPicPr>
          <p:nvPr/>
        </p:nvPicPr>
        <p:blipFill>
          <a:blip r:embed="rId3" cstate="print"/>
          <a:srcRect r="27729"/>
          <a:stretch>
            <a:fillRect/>
          </a:stretch>
        </p:blipFill>
        <p:spPr bwMode="auto">
          <a:xfrm>
            <a:off x="-3276872" y="1700808"/>
            <a:ext cx="18191406" cy="5157192"/>
          </a:xfrm>
          <a:prstGeom prst="rect">
            <a:avLst/>
          </a:prstGeom>
          <a:noFill/>
          <a:ln w="9525">
            <a:noFill/>
            <a:miter lim="800000"/>
            <a:headEnd/>
            <a:tailEnd/>
          </a:ln>
        </p:spPr>
      </p:pic>
    </p:spTree>
    <p:extLst>
      <p:ext uri="{BB962C8B-B14F-4D97-AF65-F5344CB8AC3E}">
        <p14:creationId xmlns:p14="http://schemas.microsoft.com/office/powerpoint/2010/main" val="4212627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itl 4"/>
          <p:cNvSpPr>
            <a:spLocks noGrp="1"/>
          </p:cNvSpPr>
          <p:nvPr>
            <p:ph type="ctrTitle"/>
          </p:nvPr>
        </p:nvSpPr>
        <p:spPr>
          <a:xfrm>
            <a:off x="395536" y="908720"/>
            <a:ext cx="3528392" cy="1470025"/>
          </a:xfrm>
        </p:spPr>
        <p:txBody>
          <a:bodyPr/>
          <a:lstStyle/>
          <a:p>
            <a:r>
              <a:rPr lang="en-GB" sz="3200" b="1" dirty="0">
                <a:latin typeface="Franklin Gothic Book" panose="020B0503020102020204" pitchFamily="34" charset="0"/>
              </a:rPr>
              <a:t>Hanes y </a:t>
            </a:r>
            <a:r>
              <a:rPr lang="en-GB" sz="3200" b="1" dirty="0" err="1" smtClean="0">
                <a:latin typeface="Franklin Gothic Book" panose="020B0503020102020204" pitchFamily="34" charset="0"/>
              </a:rPr>
              <a:t>Gymraeg</a:t>
            </a:r>
            <a:r>
              <a:rPr lang="en-GB" sz="3200" b="1" dirty="0" smtClean="0">
                <a:latin typeface="Franklin Gothic Book" panose="020B0503020102020204" pitchFamily="34" charset="0"/>
              </a:rPr>
              <a:t/>
            </a:r>
            <a:br>
              <a:rPr lang="en-GB" sz="3200" b="1" dirty="0" smtClean="0">
                <a:latin typeface="Franklin Gothic Book" panose="020B0503020102020204" pitchFamily="34" charset="0"/>
              </a:rPr>
            </a:br>
            <a:r>
              <a:rPr lang="en-GB" sz="3200" b="1" dirty="0" err="1" smtClean="0">
                <a:latin typeface="Franklin Gothic Book" panose="020B0503020102020204" pitchFamily="34" charset="0"/>
              </a:rPr>
              <a:t>yng</a:t>
            </a:r>
            <a:r>
              <a:rPr lang="en-GB" sz="3200" b="1" dirty="0" smtClean="0">
                <a:latin typeface="Franklin Gothic Book" panose="020B0503020102020204" pitchFamily="34" charset="0"/>
              </a:rPr>
              <a:t> </a:t>
            </a:r>
            <a:r>
              <a:rPr lang="en-GB" sz="3200" b="1" dirty="0" err="1">
                <a:latin typeface="Franklin Gothic Book" panose="020B0503020102020204" pitchFamily="34" charset="0"/>
              </a:rPr>
              <a:t>Nghaerdydd</a:t>
            </a:r>
            <a:endParaRPr lang="en-US" sz="3200" b="1" dirty="0"/>
          </a:p>
        </p:txBody>
      </p:sp>
      <p:sp>
        <p:nvSpPr>
          <p:cNvPr id="6" name="Isdeitl 5"/>
          <p:cNvSpPr>
            <a:spLocks noGrp="1"/>
          </p:cNvSpPr>
          <p:nvPr>
            <p:ph type="subTitle" idx="1"/>
          </p:nvPr>
        </p:nvSpPr>
        <p:spPr>
          <a:xfrm>
            <a:off x="1259632" y="2564904"/>
            <a:ext cx="6400800" cy="864096"/>
          </a:xfrm>
        </p:spPr>
        <p:txBody>
          <a:bodyPr/>
          <a:lstStyle/>
          <a:p>
            <a:r>
              <a:rPr lang="cy-GB" sz="3200" dirty="0" smtClean="0"/>
              <a:t>Dr Dylan Foster Evans</a:t>
            </a:r>
            <a:endParaRPr lang="en-US" sz="3200" dirty="0"/>
          </a:p>
        </p:txBody>
      </p:sp>
      <p:pic>
        <p:nvPicPr>
          <p:cNvPr id="25602" name="Picture 2" descr="http://upload.wikimedia.org/wikipedia/commons/5/58/John_Speed's_map_of_Cardiff_1610.jpg"/>
          <p:cNvPicPr>
            <a:picLocks noChangeAspect="1" noChangeArrowheads="1"/>
          </p:cNvPicPr>
          <p:nvPr/>
        </p:nvPicPr>
        <p:blipFill>
          <a:blip r:embed="rId3" cstate="print"/>
          <a:srcRect/>
          <a:stretch>
            <a:fillRect/>
          </a:stretch>
        </p:blipFill>
        <p:spPr bwMode="auto">
          <a:xfrm>
            <a:off x="0" y="3545632"/>
            <a:ext cx="4283968" cy="3312368"/>
          </a:xfrm>
          <a:prstGeom prst="rect">
            <a:avLst/>
          </a:prstGeom>
          <a:noFill/>
        </p:spPr>
      </p:pic>
      <p:sp>
        <p:nvSpPr>
          <p:cNvPr id="7" name="Teitl 4"/>
          <p:cNvSpPr txBox="1">
            <a:spLocks/>
          </p:cNvSpPr>
          <p:nvPr/>
        </p:nvSpPr>
        <p:spPr bwMode="auto">
          <a:xfrm>
            <a:off x="4139952" y="908720"/>
            <a:ext cx="4824536"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smtClean="0">
                <a:ln>
                  <a:noFill/>
                </a:ln>
                <a:solidFill>
                  <a:schemeClr val="tx2"/>
                </a:solidFill>
                <a:effectLst/>
                <a:uLnTx/>
                <a:uFillTx/>
                <a:latin typeface="Franklin Gothic Book" panose="020B0503020102020204" pitchFamily="34" charset="0"/>
                <a:ea typeface="+mj-ea"/>
                <a:cs typeface="+mj-cs"/>
              </a:rPr>
              <a:t>The History of the Welsh Language in Cardiff</a:t>
            </a:r>
            <a:endParaRPr kumimoji="0" lang="en-US" sz="3200" b="1" i="0" u="none" strike="noStrike" kern="0" cap="none" spc="0" normalizeH="0" baseline="0" noProof="0" dirty="0">
              <a:ln>
                <a:noFill/>
              </a:ln>
              <a:solidFill>
                <a:schemeClr val="tx2"/>
              </a:solidFill>
              <a:effectLst/>
              <a:uLnTx/>
              <a:uFillTx/>
              <a:latin typeface="+mj-lt"/>
              <a:ea typeface="+mj-ea"/>
              <a:cs typeface="+mj-cs"/>
            </a:endParaRPr>
          </a:p>
        </p:txBody>
      </p:sp>
      <p:pic>
        <p:nvPicPr>
          <p:cNvPr id="25604" name="Picture 4" descr="http://www3.cardiffmet.ac.uk/English/International/PublishingImages/LivingCardiff.jpg"/>
          <p:cNvPicPr>
            <a:picLocks noChangeAspect="1" noChangeArrowheads="1"/>
          </p:cNvPicPr>
          <p:nvPr/>
        </p:nvPicPr>
        <p:blipFill>
          <a:blip r:embed="rId4" cstate="print"/>
          <a:srcRect/>
          <a:stretch>
            <a:fillRect/>
          </a:stretch>
        </p:blipFill>
        <p:spPr bwMode="auto">
          <a:xfrm>
            <a:off x="4283968" y="3573016"/>
            <a:ext cx="6405718" cy="3284984"/>
          </a:xfrm>
          <a:prstGeom prst="rect">
            <a:avLst/>
          </a:prstGeom>
          <a:noFill/>
        </p:spPr>
      </p:pic>
    </p:spTree>
    <p:extLst>
      <p:ext uri="{BB962C8B-B14F-4D97-AF65-F5344CB8AC3E}">
        <p14:creationId xmlns:p14="http://schemas.microsoft.com/office/powerpoint/2010/main" val="27751914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2"/>
          <p:cNvPicPr>
            <a:picLocks noChangeAspect="1" noChangeArrowheads="1"/>
          </p:cNvPicPr>
          <p:nvPr/>
        </p:nvPicPr>
        <p:blipFill>
          <a:blip r:embed="rId3" cstate="print"/>
          <a:srcRect/>
          <a:stretch>
            <a:fillRect/>
          </a:stretch>
        </p:blipFill>
        <p:spPr bwMode="auto">
          <a:xfrm>
            <a:off x="0" y="0"/>
            <a:ext cx="11844808" cy="11037207"/>
          </a:xfrm>
          <a:prstGeom prst="rect">
            <a:avLst/>
          </a:prstGeom>
          <a:noFill/>
          <a:ln w="9525">
            <a:noFill/>
            <a:miter lim="800000"/>
            <a:headEnd/>
            <a:tailEnd/>
          </a:ln>
        </p:spPr>
      </p:pic>
    </p:spTree>
    <p:extLst>
      <p:ext uri="{BB962C8B-B14F-4D97-AF65-F5344CB8AC3E}">
        <p14:creationId xmlns:p14="http://schemas.microsoft.com/office/powerpoint/2010/main" val="40872333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7027" name="Rectangle 3"/>
          <p:cNvSpPr>
            <a:spLocks noGrp="1" noChangeArrowheads="1"/>
          </p:cNvSpPr>
          <p:nvPr>
            <p:ph type="body" idx="1"/>
          </p:nvPr>
        </p:nvSpPr>
        <p:spPr>
          <a:xfrm>
            <a:off x="755576" y="1628800"/>
            <a:ext cx="7702624" cy="4314800"/>
          </a:xfrm>
        </p:spPr>
        <p:txBody>
          <a:bodyPr/>
          <a:lstStyle/>
          <a:p>
            <a:pPr>
              <a:spcBef>
                <a:spcPct val="50000"/>
              </a:spcBef>
            </a:pPr>
            <a:r>
              <a:rPr lang="cy-GB" sz="2800" b="1" dirty="0">
                <a:latin typeface="+mj-lt"/>
              </a:rPr>
              <a:t>Mae </a:t>
            </a:r>
            <a:r>
              <a:rPr lang="cy-GB" sz="2800" b="1" dirty="0" smtClean="0">
                <a:latin typeface="+mj-lt"/>
              </a:rPr>
              <a:t>magu neu </a:t>
            </a:r>
            <a:r>
              <a:rPr lang="cy-GB" sz="2800" b="1" dirty="0">
                <a:latin typeface="+mj-lt"/>
              </a:rPr>
              <a:t>addysgu plant i fod yn</a:t>
            </a:r>
            <a:r>
              <a:rPr lang="en-GB" sz="2800" b="1" dirty="0">
                <a:latin typeface="+mj-lt"/>
              </a:rPr>
              <a:t> </a:t>
            </a:r>
            <a:r>
              <a:rPr lang="cy-GB" sz="2800" b="1" dirty="0" smtClean="0">
                <a:latin typeface="+mj-lt"/>
              </a:rPr>
              <a:t>uniaith, </a:t>
            </a:r>
            <a:r>
              <a:rPr lang="cy-GB" sz="2800" b="1" dirty="0">
                <a:latin typeface="+mj-lt"/>
              </a:rPr>
              <a:t>dwyieithog neu amlieithog yn </a:t>
            </a:r>
            <a:r>
              <a:rPr lang="en-GB" sz="2800" b="1" dirty="0" err="1">
                <a:latin typeface="+mj-lt"/>
              </a:rPr>
              <a:t>benderfyniad</a:t>
            </a:r>
            <a:r>
              <a:rPr lang="en-GB" sz="2800" b="1" dirty="0">
                <a:latin typeface="+mj-lt"/>
              </a:rPr>
              <a:t> </a:t>
            </a:r>
            <a:r>
              <a:rPr lang="en-GB" sz="2800" b="1" dirty="0" err="1">
                <a:latin typeface="+mj-lt"/>
              </a:rPr>
              <a:t>hynod</a:t>
            </a:r>
            <a:r>
              <a:rPr lang="en-GB" sz="2800" b="1" dirty="0">
                <a:latin typeface="+mj-lt"/>
              </a:rPr>
              <a:t> </a:t>
            </a:r>
            <a:r>
              <a:rPr lang="en-GB" sz="2800" b="1" dirty="0" err="1">
                <a:latin typeface="+mj-lt"/>
              </a:rPr>
              <a:t>bwysig</a:t>
            </a:r>
            <a:endParaRPr lang="en-GB" sz="2800" b="1" dirty="0">
              <a:latin typeface="+mj-lt"/>
            </a:endParaRPr>
          </a:p>
          <a:p>
            <a:pPr>
              <a:spcBef>
                <a:spcPct val="0"/>
              </a:spcBef>
              <a:buFontTx/>
              <a:buNone/>
            </a:pPr>
            <a:endParaRPr lang="en-US" sz="2800" b="1" dirty="0">
              <a:latin typeface="+mj-lt"/>
            </a:endParaRPr>
          </a:p>
          <a:p>
            <a:pPr>
              <a:spcBef>
                <a:spcPct val="0"/>
              </a:spcBef>
            </a:pPr>
            <a:r>
              <a:rPr lang="en-US" sz="2800" b="1" dirty="0">
                <a:latin typeface="+mj-lt"/>
              </a:rPr>
              <a:t>Raising or educating children to be monolingual, bilingual or multilingual is a crucial decision </a:t>
            </a:r>
          </a:p>
        </p:txBody>
      </p:sp>
    </p:spTree>
    <p:extLst>
      <p:ext uri="{BB962C8B-B14F-4D97-AF65-F5344CB8AC3E}">
        <p14:creationId xmlns:p14="http://schemas.microsoft.com/office/powerpoint/2010/main" val="68108458"/>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animEffect transition="in" filter="fade">
                                      <p:cBhvr>
                                        <p:cTn id="7" dur="500"/>
                                        <p:tgtEl>
                                          <p:spTgt spid="257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7027">
                                            <p:txEl>
                                              <p:pRg st="2" end="2"/>
                                            </p:txEl>
                                          </p:spTgt>
                                        </p:tgtEl>
                                        <p:attrNameLst>
                                          <p:attrName>style.visibility</p:attrName>
                                        </p:attrNameLst>
                                      </p:cBhvr>
                                      <p:to>
                                        <p:strVal val="visible"/>
                                      </p:to>
                                    </p:set>
                                    <p:animEffect transition="in" filter="fade">
                                      <p:cBhvr>
                                        <p:cTn id="12" dur="500"/>
                                        <p:tgtEl>
                                          <p:spTgt spid="2570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lun 1"/>
          <p:cNvPicPr>
            <a:picLocks noChangeAspect="1"/>
          </p:cNvPicPr>
          <p:nvPr/>
        </p:nvPicPr>
        <p:blipFill>
          <a:blip r:embed="rId3" cstate="print"/>
          <a:stretch>
            <a:fillRect/>
          </a:stretch>
        </p:blipFill>
        <p:spPr>
          <a:xfrm>
            <a:off x="323528" y="1700808"/>
            <a:ext cx="7439705" cy="4824536"/>
          </a:xfrm>
          <a:prstGeom prst="rect">
            <a:avLst/>
          </a:prstGeom>
        </p:spPr>
      </p:pic>
    </p:spTree>
    <p:extLst>
      <p:ext uri="{BB962C8B-B14F-4D97-AF65-F5344CB8AC3E}">
        <p14:creationId xmlns:p14="http://schemas.microsoft.com/office/powerpoint/2010/main" val="6983463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lun 1"/>
          <p:cNvPicPr>
            <a:picLocks noChangeAspect="1"/>
          </p:cNvPicPr>
          <p:nvPr/>
        </p:nvPicPr>
        <p:blipFill>
          <a:blip r:embed="rId3" cstate="print"/>
          <a:stretch>
            <a:fillRect/>
          </a:stretch>
        </p:blipFill>
        <p:spPr>
          <a:xfrm>
            <a:off x="323528" y="852577"/>
            <a:ext cx="6460752" cy="6005423"/>
          </a:xfrm>
          <a:prstGeom prst="rect">
            <a:avLst/>
          </a:prstGeom>
        </p:spPr>
      </p:pic>
    </p:spTree>
    <p:extLst>
      <p:ext uri="{BB962C8B-B14F-4D97-AF65-F5344CB8AC3E}">
        <p14:creationId xmlns:p14="http://schemas.microsoft.com/office/powerpoint/2010/main" val="169323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itl 1"/>
          <p:cNvSpPr>
            <a:spLocks noGrp="1"/>
          </p:cNvSpPr>
          <p:nvPr>
            <p:ph type="title"/>
          </p:nvPr>
        </p:nvSpPr>
        <p:spPr/>
        <p:txBody>
          <a:bodyPr/>
          <a:lstStyle/>
          <a:p>
            <a:r>
              <a:rPr lang="cy-GB" dirty="0" err="1" smtClean="0"/>
              <a:t>Sapir</a:t>
            </a:r>
            <a:r>
              <a:rPr lang="cy-GB" dirty="0" smtClean="0"/>
              <a:t> </a:t>
            </a:r>
            <a:r>
              <a:rPr lang="cy-GB" dirty="0" err="1" smtClean="0"/>
              <a:t>Whorf</a:t>
            </a:r>
            <a:endParaRPr lang="cy-GB" dirty="0"/>
          </a:p>
        </p:txBody>
      </p:sp>
      <p:pic>
        <p:nvPicPr>
          <p:cNvPr id="5" name="Dalfan Cynnwys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1560" y="1773312"/>
            <a:ext cx="5832648" cy="4800533"/>
          </a:xfrm>
        </p:spPr>
      </p:pic>
    </p:spTree>
    <p:extLst>
      <p:ext uri="{BB962C8B-B14F-4D97-AF65-F5344CB8AC3E}">
        <p14:creationId xmlns:p14="http://schemas.microsoft.com/office/powerpoint/2010/main" val="2165959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itl 1"/>
          <p:cNvSpPr>
            <a:spLocks noGrp="1"/>
          </p:cNvSpPr>
          <p:nvPr>
            <p:ph type="title"/>
          </p:nvPr>
        </p:nvSpPr>
        <p:spPr/>
        <p:txBody>
          <a:bodyPr/>
          <a:lstStyle/>
          <a:p>
            <a:endParaRPr lang="cy-GB" dirty="0"/>
          </a:p>
        </p:txBody>
      </p:sp>
      <p:pic>
        <p:nvPicPr>
          <p:cNvPr id="4" name="Dalfan Cynnwys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71600" y="1412776"/>
            <a:ext cx="7200800" cy="4500500"/>
          </a:xfrm>
        </p:spPr>
      </p:pic>
    </p:spTree>
    <p:extLst>
      <p:ext uri="{BB962C8B-B14F-4D97-AF65-F5344CB8AC3E}">
        <p14:creationId xmlns:p14="http://schemas.microsoft.com/office/powerpoint/2010/main" val="10630658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itl 1"/>
          <p:cNvSpPr>
            <a:spLocks noGrp="1"/>
          </p:cNvSpPr>
          <p:nvPr>
            <p:ph type="title"/>
          </p:nvPr>
        </p:nvSpPr>
        <p:spPr/>
        <p:txBody>
          <a:bodyPr/>
          <a:lstStyle/>
          <a:p>
            <a:pPr algn="l"/>
            <a:r>
              <a:rPr lang="cy-GB" dirty="0" err="1" smtClean="0"/>
              <a:t>Sapir</a:t>
            </a:r>
            <a:r>
              <a:rPr lang="cy-GB" dirty="0" smtClean="0"/>
              <a:t> </a:t>
            </a:r>
            <a:r>
              <a:rPr lang="cy-GB" dirty="0" err="1" smtClean="0"/>
              <a:t>Whorf</a:t>
            </a:r>
            <a:endParaRPr lang="cy-GB" dirty="0"/>
          </a:p>
        </p:txBody>
      </p:sp>
      <p:pic>
        <p:nvPicPr>
          <p:cNvPr id="4" name="Dalfan Cynnwys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51921" y="1571278"/>
            <a:ext cx="5292080" cy="5292080"/>
          </a:xfrm>
        </p:spPr>
      </p:pic>
      <p:sp>
        <p:nvSpPr>
          <p:cNvPr id="3" name="Swigen Siarad Hirgrwn 2"/>
          <p:cNvSpPr/>
          <p:nvPr/>
        </p:nvSpPr>
        <p:spPr bwMode="auto">
          <a:xfrm>
            <a:off x="0" y="3284984"/>
            <a:ext cx="4499992" cy="1944216"/>
          </a:xfrm>
          <a:prstGeom prst="wedgeEllipseCallout">
            <a:avLst>
              <a:gd name="adj1" fmla="val 100010"/>
              <a:gd name="adj2" fmla="val 10611"/>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cy-GB" sz="2400" b="1" i="0" u="none" strike="noStrike" cap="none" normalizeH="0" baseline="0" dirty="0" smtClean="0">
                <a:ln>
                  <a:noFill/>
                </a:ln>
                <a:solidFill>
                  <a:schemeClr val="tx1"/>
                </a:solidFill>
                <a:effectLst/>
                <a:latin typeface="+mj-lt"/>
              </a:rPr>
              <a:t>Did </a:t>
            </a:r>
            <a:r>
              <a:rPr kumimoji="0" lang="cy-GB" sz="2400" b="1" i="0" u="none" strike="noStrike" cap="none" normalizeH="0" baseline="0" dirty="0" err="1" smtClean="0">
                <a:ln>
                  <a:noFill/>
                </a:ln>
                <a:solidFill>
                  <a:schemeClr val="tx1"/>
                </a:solidFill>
                <a:effectLst/>
                <a:latin typeface="+mj-lt"/>
              </a:rPr>
              <a:t>you</a:t>
            </a:r>
            <a:r>
              <a:rPr kumimoji="0" lang="cy-GB" sz="2400" b="1" i="0" u="none" strike="noStrike" cap="none" normalizeH="0" baseline="0" dirty="0" smtClean="0">
                <a:ln>
                  <a:noFill/>
                </a:ln>
                <a:solidFill>
                  <a:schemeClr val="tx1"/>
                </a:solidFill>
                <a:effectLst/>
                <a:latin typeface="+mj-lt"/>
              </a:rPr>
              <a:t> </a:t>
            </a:r>
            <a:r>
              <a:rPr kumimoji="0" lang="cy-GB" sz="2400" b="1" i="0" u="none" strike="noStrike" cap="none" normalizeH="0" baseline="0" dirty="0" err="1" smtClean="0">
                <a:ln>
                  <a:noFill/>
                </a:ln>
                <a:solidFill>
                  <a:schemeClr val="tx1"/>
                </a:solidFill>
                <a:effectLst/>
                <a:latin typeface="+mj-lt"/>
              </a:rPr>
              <a:t>know</a:t>
            </a:r>
            <a:r>
              <a:rPr kumimoji="0" lang="cy-GB" sz="2400" b="1" i="0" u="none" strike="noStrike" cap="none" normalizeH="0" baseline="0" dirty="0" smtClean="0">
                <a:ln>
                  <a:noFill/>
                </a:ln>
                <a:solidFill>
                  <a:schemeClr val="tx1"/>
                </a:solidFill>
                <a:effectLst/>
                <a:latin typeface="+mj-lt"/>
              </a:rPr>
              <a:t> </a:t>
            </a:r>
            <a:r>
              <a:rPr kumimoji="0" lang="cy-GB" sz="2400" b="1" i="0" u="none" strike="noStrike" cap="none" normalizeH="0" baseline="0" dirty="0" err="1" smtClean="0">
                <a:ln>
                  <a:noFill/>
                </a:ln>
                <a:solidFill>
                  <a:schemeClr val="tx1"/>
                </a:solidFill>
                <a:effectLst/>
                <a:latin typeface="+mj-lt"/>
              </a:rPr>
              <a:t>that</a:t>
            </a:r>
            <a:r>
              <a:rPr kumimoji="0" lang="cy-GB" sz="2400" b="1" i="0" u="none" strike="noStrike" cap="none" normalizeH="0" baseline="0" dirty="0" smtClean="0">
                <a:ln>
                  <a:noFill/>
                </a:ln>
                <a:solidFill>
                  <a:schemeClr val="tx1"/>
                </a:solidFill>
                <a:effectLst/>
                <a:latin typeface="+mj-lt"/>
              </a:rPr>
              <a:t> </a:t>
            </a:r>
            <a:r>
              <a:rPr kumimoji="0" lang="cy-GB" sz="2400" b="1" i="0" u="none" strike="noStrike" cap="none" normalizeH="0" baseline="0" dirty="0" err="1" smtClean="0">
                <a:ln>
                  <a:noFill/>
                </a:ln>
                <a:solidFill>
                  <a:schemeClr val="tx1"/>
                </a:solidFill>
                <a:effectLst/>
                <a:latin typeface="+mj-lt"/>
              </a:rPr>
              <a:t>suburban</a:t>
            </a:r>
            <a:r>
              <a:rPr kumimoji="0" lang="cy-GB" sz="2400" b="1" i="0" u="none" strike="noStrike" cap="none" normalizeH="0" dirty="0" smtClean="0">
                <a:ln>
                  <a:noFill/>
                </a:ln>
                <a:solidFill>
                  <a:schemeClr val="tx1"/>
                </a:solidFill>
                <a:effectLst/>
                <a:latin typeface="+mj-lt"/>
              </a:rPr>
              <a:t> </a:t>
            </a:r>
            <a:r>
              <a:rPr kumimoji="0" lang="cy-GB" sz="2400" b="1" i="0" u="none" strike="noStrike" cap="none" normalizeH="0" dirty="0" err="1" smtClean="0">
                <a:ln>
                  <a:noFill/>
                </a:ln>
                <a:solidFill>
                  <a:schemeClr val="tx1"/>
                </a:solidFill>
                <a:effectLst/>
                <a:latin typeface="+mj-lt"/>
              </a:rPr>
              <a:t>white</a:t>
            </a:r>
            <a:r>
              <a:rPr kumimoji="0" lang="cy-GB" sz="2400" b="1" i="0" u="none" strike="noStrike" cap="none" normalizeH="0" dirty="0" smtClean="0">
                <a:ln>
                  <a:noFill/>
                </a:ln>
                <a:solidFill>
                  <a:schemeClr val="tx1"/>
                </a:solidFill>
                <a:effectLst/>
                <a:latin typeface="+mj-lt"/>
              </a:rPr>
              <a:t> males </a:t>
            </a:r>
            <a:r>
              <a:rPr kumimoji="0" lang="cy-GB" sz="2400" b="1" i="0" u="none" strike="noStrike" cap="none" normalizeH="0" dirty="0" err="1" smtClean="0">
                <a:ln>
                  <a:noFill/>
                </a:ln>
                <a:solidFill>
                  <a:schemeClr val="tx1"/>
                </a:solidFill>
                <a:effectLst/>
                <a:latin typeface="+mj-lt"/>
              </a:rPr>
              <a:t>have</a:t>
            </a:r>
            <a:r>
              <a:rPr kumimoji="0" lang="cy-GB" sz="2400" b="1" i="0" u="none" strike="noStrike" cap="none" normalizeH="0" dirty="0" smtClean="0">
                <a:ln>
                  <a:noFill/>
                </a:ln>
                <a:solidFill>
                  <a:schemeClr val="tx1"/>
                </a:solidFill>
                <a:effectLst/>
                <a:latin typeface="+mj-lt"/>
              </a:rPr>
              <a:t> </a:t>
            </a:r>
            <a:r>
              <a:rPr kumimoji="0" lang="cy-GB" sz="2400" b="1" i="0" u="none" strike="noStrike" cap="none" normalizeH="0" dirty="0" err="1" smtClean="0">
                <a:ln>
                  <a:noFill/>
                </a:ln>
                <a:solidFill>
                  <a:schemeClr val="tx1"/>
                </a:solidFill>
                <a:effectLst/>
                <a:latin typeface="+mj-lt"/>
              </a:rPr>
              <a:t>over</a:t>
            </a:r>
            <a:r>
              <a:rPr kumimoji="0" lang="cy-GB" sz="2400" b="1" i="0" u="none" strike="noStrike" cap="none" normalizeH="0" dirty="0" smtClean="0">
                <a:ln>
                  <a:noFill/>
                </a:ln>
                <a:solidFill>
                  <a:schemeClr val="tx1"/>
                </a:solidFill>
                <a:effectLst/>
                <a:latin typeface="+mj-lt"/>
              </a:rPr>
              <a:t> 100 </a:t>
            </a:r>
            <a:r>
              <a:rPr kumimoji="0" lang="cy-GB" sz="2400" b="1" i="0" u="none" strike="noStrike" cap="none" normalizeH="0" dirty="0" err="1" smtClean="0">
                <a:ln>
                  <a:noFill/>
                </a:ln>
                <a:solidFill>
                  <a:schemeClr val="tx1"/>
                </a:solidFill>
                <a:effectLst/>
                <a:latin typeface="+mj-lt"/>
              </a:rPr>
              <a:t>words</a:t>
            </a:r>
            <a:r>
              <a:rPr kumimoji="0" lang="cy-GB" sz="2400" b="1" i="0" u="none" strike="noStrike" cap="none" normalizeH="0" dirty="0" smtClean="0">
                <a:ln>
                  <a:noFill/>
                </a:ln>
                <a:solidFill>
                  <a:schemeClr val="tx1"/>
                </a:solidFill>
                <a:effectLst/>
                <a:latin typeface="+mj-lt"/>
              </a:rPr>
              <a:t> </a:t>
            </a:r>
            <a:r>
              <a:rPr kumimoji="0" lang="cy-GB" sz="2400" b="1" i="0" u="none" strike="noStrike" cap="none" normalizeH="0" dirty="0" err="1" smtClean="0">
                <a:ln>
                  <a:noFill/>
                </a:ln>
                <a:solidFill>
                  <a:schemeClr val="tx1"/>
                </a:solidFill>
                <a:effectLst/>
                <a:latin typeface="+mj-lt"/>
              </a:rPr>
              <a:t>for</a:t>
            </a:r>
            <a:r>
              <a:rPr kumimoji="0" lang="cy-GB" sz="2400" b="1" i="0" u="none" strike="noStrike" cap="none" normalizeH="0" dirty="0" smtClean="0">
                <a:ln>
                  <a:noFill/>
                </a:ln>
                <a:solidFill>
                  <a:schemeClr val="tx1"/>
                </a:solidFill>
                <a:effectLst/>
                <a:latin typeface="+mj-lt"/>
              </a:rPr>
              <a:t> ‘lawn’?</a:t>
            </a:r>
            <a:endParaRPr kumimoji="0" lang="cy-GB" sz="2400" b="1"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68487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5334" y="773542"/>
            <a:ext cx="9036496" cy="1447800"/>
          </a:xfrm>
        </p:spPr>
        <p:txBody>
          <a:bodyPr/>
          <a:lstStyle/>
          <a:p>
            <a:pPr marL="533400" indent="-533400" algn="l"/>
            <a:r>
              <a:rPr lang="en-US" dirty="0" err="1" smtClean="0"/>
              <a:t>Effeithiau</a:t>
            </a:r>
            <a:r>
              <a:rPr lang="en-US" dirty="0" smtClean="0"/>
              <a:t> </a:t>
            </a:r>
            <a:r>
              <a:rPr lang="en-US" dirty="0" err="1" smtClean="0"/>
              <a:t>cadarnhaol</a:t>
            </a:r>
            <a:r>
              <a:rPr lang="en-US" dirty="0" smtClean="0"/>
              <a:t>:</a:t>
            </a:r>
            <a:br>
              <a:rPr lang="en-US" dirty="0" smtClean="0"/>
            </a:br>
            <a:r>
              <a:rPr lang="en-US" dirty="0" smtClean="0"/>
              <a:t>Positive effects on:</a:t>
            </a:r>
            <a:endParaRPr lang="en-US" dirty="0"/>
          </a:p>
        </p:txBody>
      </p:sp>
      <p:sp>
        <p:nvSpPr>
          <p:cNvPr id="259075" name="Rectangle 3"/>
          <p:cNvSpPr>
            <a:spLocks noGrp="1" noChangeArrowheads="1"/>
          </p:cNvSpPr>
          <p:nvPr>
            <p:ph type="body" idx="1"/>
          </p:nvPr>
        </p:nvSpPr>
        <p:spPr>
          <a:xfrm>
            <a:off x="179512" y="2208261"/>
            <a:ext cx="6705600" cy="4648200"/>
          </a:xfrm>
        </p:spPr>
        <p:txBody>
          <a:bodyPr/>
          <a:lstStyle/>
          <a:p>
            <a:pPr>
              <a:lnSpc>
                <a:spcPct val="90000"/>
              </a:lnSpc>
              <a:spcBef>
                <a:spcPct val="50000"/>
              </a:spcBef>
            </a:pPr>
            <a:r>
              <a:rPr lang="en-GB" sz="4000" dirty="0" err="1">
                <a:latin typeface="Franklin Gothic Book" panose="020B0503020102020204" pitchFamily="34" charset="0"/>
              </a:rPr>
              <a:t>Hunaniaeth</a:t>
            </a:r>
            <a:r>
              <a:rPr lang="en-GB" sz="4000" dirty="0">
                <a:latin typeface="Franklin Gothic Book" panose="020B0503020102020204" pitchFamily="34" charset="0"/>
              </a:rPr>
              <a:t>/Identity</a:t>
            </a:r>
          </a:p>
          <a:p>
            <a:pPr>
              <a:lnSpc>
                <a:spcPct val="90000"/>
              </a:lnSpc>
              <a:spcBef>
                <a:spcPct val="50000"/>
              </a:spcBef>
            </a:pPr>
            <a:r>
              <a:rPr lang="en-US" sz="4000" dirty="0" err="1">
                <a:latin typeface="Franklin Gothic Book" panose="020B0503020102020204" pitchFamily="34" charset="0"/>
              </a:rPr>
              <a:t>Cyfeillgarwch</a:t>
            </a:r>
            <a:r>
              <a:rPr lang="en-US" sz="4000" dirty="0">
                <a:latin typeface="Franklin Gothic Book" panose="020B0503020102020204" pitchFamily="34" charset="0"/>
              </a:rPr>
              <a:t>/Friendships</a:t>
            </a:r>
          </a:p>
          <a:p>
            <a:pPr>
              <a:lnSpc>
                <a:spcPct val="90000"/>
              </a:lnSpc>
              <a:spcBef>
                <a:spcPct val="50000"/>
              </a:spcBef>
            </a:pPr>
            <a:r>
              <a:rPr lang="en-US" sz="4000" dirty="0" err="1" smtClean="0">
                <a:latin typeface="Franklin Gothic Book" panose="020B0503020102020204" pitchFamily="34" charset="0"/>
              </a:rPr>
              <a:t>Cyflogaeth</a:t>
            </a:r>
            <a:r>
              <a:rPr lang="en-US" sz="4000" dirty="0" smtClean="0">
                <a:latin typeface="Franklin Gothic Book" panose="020B0503020102020204" pitchFamily="34" charset="0"/>
              </a:rPr>
              <a:t>/Employment</a:t>
            </a:r>
            <a:endParaRPr lang="en-US" sz="4000" dirty="0">
              <a:latin typeface="Franklin Gothic Book" panose="020B0503020102020204" pitchFamily="34" charset="0"/>
            </a:endParaRPr>
          </a:p>
          <a:p>
            <a:pPr>
              <a:lnSpc>
                <a:spcPct val="90000"/>
              </a:lnSpc>
              <a:spcBef>
                <a:spcPct val="50000"/>
              </a:spcBef>
            </a:pPr>
            <a:r>
              <a:rPr lang="en-US" sz="4000" dirty="0" err="1" smtClean="0">
                <a:latin typeface="Franklin Gothic Book" panose="020B0503020102020204" pitchFamily="34" charset="0"/>
              </a:rPr>
              <a:t>Teithio</a:t>
            </a:r>
            <a:r>
              <a:rPr lang="en-US" sz="4000" dirty="0" smtClean="0">
                <a:latin typeface="Franklin Gothic Book" panose="020B0503020102020204" pitchFamily="34" charset="0"/>
              </a:rPr>
              <a:t>/Travel</a:t>
            </a:r>
            <a:endParaRPr lang="en-US" sz="4000" dirty="0">
              <a:latin typeface="Franklin Gothic Book" panose="020B0503020102020204" pitchFamily="34" charset="0"/>
            </a:endParaRPr>
          </a:p>
          <a:p>
            <a:pPr>
              <a:lnSpc>
                <a:spcPct val="90000"/>
              </a:lnSpc>
              <a:spcBef>
                <a:spcPct val="50000"/>
              </a:spcBef>
            </a:pPr>
            <a:r>
              <a:rPr lang="en-US" sz="4000" dirty="0" err="1" smtClean="0">
                <a:latin typeface="Franklin Gothic Book" panose="020B0503020102020204" pitchFamily="34" charset="0"/>
              </a:rPr>
              <a:t>Meddwl</a:t>
            </a:r>
            <a:r>
              <a:rPr lang="en-US" sz="4000" dirty="0" smtClean="0">
                <a:latin typeface="Franklin Gothic Book" panose="020B0503020102020204" pitchFamily="34" charset="0"/>
              </a:rPr>
              <a:t>/Thinking</a:t>
            </a:r>
            <a:endParaRPr lang="en-US" sz="4000" dirty="0">
              <a:latin typeface="Franklin Gothic Book" panose="020B0503020102020204" pitchFamily="34" charset="0"/>
            </a:endParaRPr>
          </a:p>
        </p:txBody>
      </p:sp>
    </p:spTree>
    <p:extLst>
      <p:ext uri="{BB962C8B-B14F-4D97-AF65-F5344CB8AC3E}">
        <p14:creationId xmlns:p14="http://schemas.microsoft.com/office/powerpoint/2010/main" val="290811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9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itl 1"/>
          <p:cNvSpPr>
            <a:spLocks noGrp="1"/>
          </p:cNvSpPr>
          <p:nvPr>
            <p:ph type="title"/>
          </p:nvPr>
        </p:nvSpPr>
        <p:spPr/>
        <p:txBody>
          <a:bodyPr/>
          <a:lstStyle/>
          <a:p>
            <a:pPr algn="l"/>
            <a:r>
              <a:rPr lang="cy-GB" dirty="0" smtClean="0"/>
              <a:t>Gwybyddol/</a:t>
            </a:r>
            <a:r>
              <a:rPr lang="cy-GB" dirty="0" err="1" smtClean="0"/>
              <a:t>Cognitive</a:t>
            </a:r>
            <a:endParaRPr lang="cy-GB" dirty="0"/>
          </a:p>
        </p:txBody>
      </p:sp>
      <p:sp>
        <p:nvSpPr>
          <p:cNvPr id="3" name="Dalfan Cynnwys 2"/>
          <p:cNvSpPr>
            <a:spLocks noGrp="1"/>
          </p:cNvSpPr>
          <p:nvPr>
            <p:ph sz="half" idx="1"/>
          </p:nvPr>
        </p:nvSpPr>
        <p:spPr/>
        <p:txBody>
          <a:bodyPr/>
          <a:lstStyle/>
          <a:p>
            <a:r>
              <a:rPr lang="cy-GB" dirty="0" smtClean="0">
                <a:latin typeface="Franklin Gothic Book" panose="020B0503020102020204" pitchFamily="34" charset="0"/>
              </a:rPr>
              <a:t>Ymwybyddiaeth </a:t>
            </a:r>
            <a:r>
              <a:rPr lang="cy-GB" dirty="0" err="1" smtClean="0">
                <a:latin typeface="Franklin Gothic Book" panose="020B0503020102020204" pitchFamily="34" charset="0"/>
              </a:rPr>
              <a:t>Fetawybyddol</a:t>
            </a:r>
            <a:r>
              <a:rPr lang="cy-GB" dirty="0" smtClean="0">
                <a:latin typeface="Franklin Gothic Book" panose="020B0503020102020204" pitchFamily="34" charset="0"/>
              </a:rPr>
              <a:t>/</a:t>
            </a:r>
          </a:p>
          <a:p>
            <a:r>
              <a:rPr lang="cy-GB" dirty="0" smtClean="0">
                <a:latin typeface="Franklin Gothic Book" panose="020B0503020102020204" pitchFamily="34" charset="0"/>
              </a:rPr>
              <a:t>Rhesymu Haniaethol/ Symbolaidd</a:t>
            </a:r>
          </a:p>
          <a:p>
            <a:r>
              <a:rPr lang="cy-GB" dirty="0" smtClean="0">
                <a:latin typeface="Franklin Gothic Book" panose="020B0503020102020204" pitchFamily="34" charset="0"/>
              </a:rPr>
              <a:t>Meddwl Creadigol a dargyfeiriol</a:t>
            </a:r>
          </a:p>
          <a:p>
            <a:r>
              <a:rPr lang="cy-GB" dirty="0" smtClean="0">
                <a:latin typeface="Franklin Gothic Book" panose="020B0503020102020204" pitchFamily="34" charset="0"/>
              </a:rPr>
              <a:t>Datrys Problemau</a:t>
            </a:r>
            <a:endParaRPr lang="cy-GB" dirty="0">
              <a:latin typeface="Franklin Gothic Book" panose="020B0503020102020204" pitchFamily="34" charset="0"/>
            </a:endParaRPr>
          </a:p>
        </p:txBody>
      </p:sp>
      <p:sp>
        <p:nvSpPr>
          <p:cNvPr id="4" name="Dalfan Cynnwys 3"/>
          <p:cNvSpPr>
            <a:spLocks noGrp="1"/>
          </p:cNvSpPr>
          <p:nvPr>
            <p:ph sz="half" idx="2"/>
          </p:nvPr>
        </p:nvSpPr>
        <p:spPr/>
        <p:txBody>
          <a:bodyPr/>
          <a:lstStyle/>
          <a:p>
            <a:r>
              <a:rPr lang="en-GB" dirty="0" smtClean="0">
                <a:latin typeface="Franklin Gothic Book" panose="020B0503020102020204" pitchFamily="34" charset="0"/>
              </a:rPr>
              <a:t>Metacognitive Awareness</a:t>
            </a:r>
          </a:p>
          <a:p>
            <a:r>
              <a:rPr lang="en-GB" dirty="0" smtClean="0">
                <a:latin typeface="Franklin Gothic Book" panose="020B0503020102020204" pitchFamily="34" charset="0"/>
              </a:rPr>
              <a:t>Abstract/Symbolic Reasoning</a:t>
            </a:r>
          </a:p>
          <a:p>
            <a:r>
              <a:rPr lang="en-GB" dirty="0" smtClean="0">
                <a:latin typeface="Franklin Gothic Book" panose="020B0503020102020204" pitchFamily="34" charset="0"/>
              </a:rPr>
              <a:t>Creative and Divergent Thinking</a:t>
            </a:r>
          </a:p>
          <a:p>
            <a:r>
              <a:rPr lang="en-GB" dirty="0" smtClean="0">
                <a:latin typeface="Franklin Gothic Book" panose="020B0503020102020204" pitchFamily="34" charset="0"/>
              </a:rPr>
              <a:t>Problem Solving</a:t>
            </a:r>
          </a:p>
          <a:p>
            <a:endParaRPr lang="en-GB" dirty="0"/>
          </a:p>
        </p:txBody>
      </p:sp>
    </p:spTree>
    <p:extLst>
      <p:ext uri="{BB962C8B-B14F-4D97-AF65-F5344CB8AC3E}">
        <p14:creationId xmlns:p14="http://schemas.microsoft.com/office/powerpoint/2010/main" val="162156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 calcmode="lin" valueType="num">
                                      <p:cBhvr additive="base">
                                        <p:cTn id="4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itl 1"/>
          <p:cNvSpPr>
            <a:spLocks noGrp="1"/>
          </p:cNvSpPr>
          <p:nvPr>
            <p:ph type="title"/>
          </p:nvPr>
        </p:nvSpPr>
        <p:spPr/>
        <p:txBody>
          <a:bodyPr/>
          <a:lstStyle/>
          <a:p>
            <a:pPr algn="l"/>
            <a:r>
              <a:rPr lang="en-US" sz="2000" dirty="0" smtClean="0"/>
              <a:t>Bilingualism as a protection against the onset of symptoms of dementia</a:t>
            </a:r>
            <a:br>
              <a:rPr lang="en-US" sz="2000" dirty="0" smtClean="0"/>
            </a:br>
            <a:r>
              <a:rPr lang="en-US" sz="2000" dirty="0" smtClean="0"/>
              <a:t>Bialystok et al </a:t>
            </a:r>
            <a:r>
              <a:rPr lang="en-US" sz="2000" i="1" dirty="0" smtClean="0"/>
              <a:t>Neuropsychology 45 (2007) 459-464</a:t>
            </a:r>
            <a:endParaRPr lang="en-US" sz="2000" dirty="0"/>
          </a:p>
        </p:txBody>
      </p:sp>
      <p:sp>
        <p:nvSpPr>
          <p:cNvPr id="3" name="Dalfan Cynnwys 2"/>
          <p:cNvSpPr>
            <a:spLocks noGrp="1"/>
          </p:cNvSpPr>
          <p:nvPr>
            <p:ph idx="1"/>
          </p:nvPr>
        </p:nvSpPr>
        <p:spPr/>
        <p:txBody>
          <a:bodyPr/>
          <a:lstStyle/>
          <a:p>
            <a:r>
              <a:rPr lang="en-GB" sz="2800" dirty="0" smtClean="0">
                <a:latin typeface="Franklin Gothic Book" panose="020B0503020102020204" pitchFamily="34" charset="0"/>
              </a:rPr>
              <a:t>Bilingualism has been shown to enhance attention and cognitive Control in both </a:t>
            </a:r>
            <a:r>
              <a:rPr lang="en-GB" sz="2800" dirty="0">
                <a:latin typeface="Franklin Gothic Book" panose="020B0503020102020204" pitchFamily="34" charset="0"/>
              </a:rPr>
              <a:t>children </a:t>
            </a:r>
            <a:r>
              <a:rPr lang="en-GB" sz="1050" dirty="0" smtClean="0">
                <a:latin typeface="Franklin Gothic Book" panose="020B0503020102020204" pitchFamily="34" charset="0"/>
              </a:rPr>
              <a:t>(Bialystok, 2001) </a:t>
            </a:r>
            <a:r>
              <a:rPr lang="en-GB" sz="2800" dirty="0" smtClean="0">
                <a:latin typeface="Franklin Gothic Book" panose="020B0503020102020204" pitchFamily="34" charset="0"/>
              </a:rPr>
              <a:t>and older adults </a:t>
            </a:r>
            <a:r>
              <a:rPr lang="en-GB" sz="1050" dirty="0">
                <a:latin typeface="Franklin Gothic Book" panose="020B0503020102020204" pitchFamily="34" charset="0"/>
              </a:rPr>
              <a:t>(</a:t>
            </a:r>
            <a:r>
              <a:rPr lang="en-GB" sz="1050" dirty="0" smtClean="0">
                <a:latin typeface="Franklin Gothic Book" panose="020B0503020102020204" pitchFamily="34" charset="0"/>
              </a:rPr>
              <a:t>Bialystok</a:t>
            </a:r>
            <a:r>
              <a:rPr lang="en-GB" sz="1050" dirty="0">
                <a:latin typeface="Franklin Gothic Book" panose="020B0503020102020204" pitchFamily="34" charset="0"/>
              </a:rPr>
              <a:t>, </a:t>
            </a:r>
            <a:r>
              <a:rPr lang="en-GB" sz="1050" dirty="0" err="1">
                <a:latin typeface="Franklin Gothic Book" panose="020B0503020102020204" pitchFamily="34" charset="0"/>
              </a:rPr>
              <a:t>Craik</a:t>
            </a:r>
            <a:r>
              <a:rPr lang="en-GB" sz="1050" dirty="0">
                <a:latin typeface="Franklin Gothic Book" panose="020B0503020102020204" pitchFamily="34" charset="0"/>
              </a:rPr>
              <a:t>, Klein &amp; </a:t>
            </a:r>
            <a:r>
              <a:rPr lang="en-GB" sz="1050" dirty="0" err="1">
                <a:latin typeface="Franklin Gothic Book" panose="020B0503020102020204" pitchFamily="34" charset="0"/>
              </a:rPr>
              <a:t>Viswanathan</a:t>
            </a:r>
            <a:r>
              <a:rPr lang="en-GB" sz="1050" dirty="0">
                <a:latin typeface="Franklin Gothic Book" panose="020B0503020102020204" pitchFamily="34" charset="0"/>
              </a:rPr>
              <a:t>, 2004)</a:t>
            </a:r>
          </a:p>
          <a:p>
            <a:r>
              <a:rPr lang="en-GB" sz="3200" dirty="0" smtClean="0">
                <a:latin typeface="Franklin Gothic Book" panose="020B0503020102020204" pitchFamily="34" charset="0"/>
              </a:rPr>
              <a:t>N=228 referred to a Memory clinic with cognitive complaints, 51% bilingual</a:t>
            </a:r>
          </a:p>
          <a:p>
            <a:r>
              <a:rPr lang="en-GB" sz="3200" dirty="0" smtClean="0">
                <a:latin typeface="Franklin Gothic Book" panose="020B0503020102020204" pitchFamily="34" charset="0"/>
              </a:rPr>
              <a:t>The bilinguals showed symptoms of dementia </a:t>
            </a:r>
            <a:r>
              <a:rPr lang="en-GB" sz="3200" b="1" dirty="0" smtClean="0">
                <a:latin typeface="Franklin Gothic Book" panose="020B0503020102020204" pitchFamily="34" charset="0"/>
              </a:rPr>
              <a:t>4 years later </a:t>
            </a:r>
            <a:r>
              <a:rPr lang="en-GB" sz="3200" dirty="0" smtClean="0">
                <a:latin typeface="Franklin Gothic Book" panose="020B0503020102020204" pitchFamily="34" charset="0"/>
              </a:rPr>
              <a:t>than monolinguals, all other measures being equivalent</a:t>
            </a:r>
            <a:endParaRPr lang="en-GB" sz="3200" dirty="0">
              <a:latin typeface="Franklin Gothic Book" panose="020B0503020102020204" pitchFamily="34" charset="0"/>
            </a:endParaRPr>
          </a:p>
        </p:txBody>
      </p:sp>
    </p:spTree>
    <p:extLst>
      <p:ext uri="{BB962C8B-B14F-4D97-AF65-F5344CB8AC3E}">
        <p14:creationId xmlns:p14="http://schemas.microsoft.com/office/powerpoint/2010/main" val="41643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itl 3"/>
          <p:cNvSpPr>
            <a:spLocks noGrp="1"/>
          </p:cNvSpPr>
          <p:nvPr>
            <p:ph type="title"/>
          </p:nvPr>
        </p:nvSpPr>
        <p:spPr>
          <a:xfrm>
            <a:off x="683568" y="764704"/>
            <a:ext cx="8229600" cy="1143000"/>
          </a:xfrm>
        </p:spPr>
        <p:txBody>
          <a:bodyPr/>
          <a:lstStyle/>
          <a:p>
            <a:r>
              <a:rPr lang="cy-GB" dirty="0" smtClean="0"/>
              <a:t>Enw - </a:t>
            </a:r>
            <a:r>
              <a:rPr lang="cy-GB" dirty="0" err="1" smtClean="0"/>
              <a:t>Name</a:t>
            </a:r>
            <a:endParaRPr lang="en-US" dirty="0"/>
          </a:p>
        </p:txBody>
      </p:sp>
      <p:sp>
        <p:nvSpPr>
          <p:cNvPr id="6" name="Dalfan Cynnwys 5"/>
          <p:cNvSpPr>
            <a:spLocks noGrp="1"/>
          </p:cNvSpPr>
          <p:nvPr>
            <p:ph sz="half" idx="2"/>
          </p:nvPr>
        </p:nvSpPr>
        <p:spPr>
          <a:xfrm>
            <a:off x="35496" y="1673146"/>
            <a:ext cx="4752528" cy="3951288"/>
          </a:xfrm>
        </p:spPr>
        <p:txBody>
          <a:bodyPr/>
          <a:lstStyle/>
          <a:p>
            <a:pPr marL="0" indent="0">
              <a:buNone/>
            </a:pPr>
            <a:r>
              <a:rPr lang="cy-GB" dirty="0" smtClean="0"/>
              <a:t>Brythoneg *</a:t>
            </a:r>
            <a:r>
              <a:rPr lang="cy-GB" dirty="0" err="1" smtClean="0"/>
              <a:t>kagrotami</a:t>
            </a:r>
            <a:endParaRPr lang="cy-GB" dirty="0"/>
          </a:p>
          <a:p>
            <a:pPr>
              <a:buFont typeface="Wingdings" panose="05000000000000000000" pitchFamily="2" charset="2"/>
              <a:buChar char="Ø"/>
            </a:pPr>
            <a:r>
              <a:rPr lang="cy-GB" dirty="0" smtClean="0"/>
              <a:t>Cymraeg Canol </a:t>
            </a:r>
            <a:r>
              <a:rPr lang="cy-GB" i="1" dirty="0" err="1" smtClean="0"/>
              <a:t>Caerdyf</a:t>
            </a:r>
            <a:endParaRPr lang="cy-GB" i="1" dirty="0"/>
          </a:p>
          <a:p>
            <a:pPr lvl="1">
              <a:buFont typeface="Wingdings" panose="05000000000000000000" pitchFamily="2" charset="2"/>
              <a:buChar char="Ø"/>
            </a:pPr>
            <a:r>
              <a:rPr lang="cy-GB" sz="2400" dirty="0" smtClean="0"/>
              <a:t>Cymraeg diweddar </a:t>
            </a:r>
            <a:r>
              <a:rPr lang="cy-GB" sz="2400" i="1" dirty="0" smtClean="0"/>
              <a:t>Caerdydd</a:t>
            </a:r>
            <a:endParaRPr lang="cy-GB" sz="2400" i="1" dirty="0"/>
          </a:p>
          <a:p>
            <a:pPr lvl="1">
              <a:buFont typeface="Wingdings" panose="05000000000000000000" pitchFamily="2" charset="2"/>
              <a:buChar char="Ø"/>
            </a:pPr>
            <a:r>
              <a:rPr lang="cy-GB" sz="2400" dirty="0" smtClean="0"/>
              <a:t>Saesneg </a:t>
            </a:r>
            <a:r>
              <a:rPr lang="cy-GB" sz="2400" i="1" dirty="0" smtClean="0"/>
              <a:t>Cardiff</a:t>
            </a:r>
          </a:p>
          <a:p>
            <a:pPr marL="457200" lvl="1" indent="0">
              <a:buNone/>
            </a:pPr>
            <a:r>
              <a:rPr lang="cy-GB" sz="2400" i="1" dirty="0" smtClean="0"/>
              <a:t> </a:t>
            </a:r>
            <a:r>
              <a:rPr lang="en-US" sz="2400" dirty="0" smtClean="0">
                <a:latin typeface="Arial" panose="020B0604020202020204" pitchFamily="34" charset="0"/>
              </a:rPr>
              <a:t>/</a:t>
            </a:r>
            <a:r>
              <a:rPr lang="cy-GB" sz="2400" dirty="0" smtClean="0"/>
              <a:t>'k</a:t>
            </a:r>
            <a:r>
              <a:rPr lang="en-US" sz="2400" dirty="0" err="1" smtClean="0">
                <a:latin typeface="Arial" panose="020B0604020202020204" pitchFamily="34" charset="0"/>
              </a:rPr>
              <a:t>ɑ</a:t>
            </a:r>
            <a:r>
              <a:rPr lang="en-US" sz="2400" dirty="0" err="1" smtClean="0"/>
              <a:t>ː</a:t>
            </a:r>
            <a:r>
              <a:rPr lang="en-US" sz="2400" dirty="0" err="1" smtClean="0">
                <a:latin typeface="Arial" panose="020B0604020202020204" pitchFamily="34" charset="0"/>
              </a:rPr>
              <a:t>d</a:t>
            </a:r>
            <a:r>
              <a:rPr lang="en-US" sz="2400" dirty="0" err="1" smtClean="0"/>
              <a:t>ɪ</a:t>
            </a:r>
            <a:r>
              <a:rPr lang="en-US" sz="2400" dirty="0" err="1" smtClean="0">
                <a:latin typeface="Arial" panose="020B0604020202020204" pitchFamily="34" charset="0"/>
              </a:rPr>
              <a:t>f</a:t>
            </a:r>
            <a:r>
              <a:rPr lang="en-US" sz="2400" dirty="0" smtClean="0">
                <a:latin typeface="Arial" panose="020B0604020202020204" pitchFamily="34" charset="0"/>
              </a:rPr>
              <a:t>/</a:t>
            </a:r>
            <a:r>
              <a:rPr lang="en-US" sz="2400" dirty="0" smtClean="0"/>
              <a:t>, </a:t>
            </a:r>
            <a:r>
              <a:rPr lang="en-US" sz="2400" dirty="0">
                <a:latin typeface="Arial" panose="020B0604020202020204" pitchFamily="34" charset="0"/>
              </a:rPr>
              <a:t>/</a:t>
            </a:r>
            <a:r>
              <a:rPr lang="cy-GB" sz="2400" dirty="0" smtClean="0"/>
              <a:t>'k</a:t>
            </a:r>
            <a:r>
              <a:rPr lang="en-US" sz="2400" dirty="0" err="1"/>
              <a:t>æː</a:t>
            </a:r>
            <a:r>
              <a:rPr lang="en-US" sz="2400" dirty="0" err="1" smtClean="0">
                <a:latin typeface="Arial" panose="020B0604020202020204" pitchFamily="34" charset="0"/>
              </a:rPr>
              <a:t>d</a:t>
            </a:r>
            <a:r>
              <a:rPr lang="en-US" sz="2400" dirty="0" err="1" smtClean="0"/>
              <a:t>ɪ</a:t>
            </a:r>
            <a:r>
              <a:rPr lang="en-US" sz="2400" dirty="0" err="1" smtClean="0">
                <a:latin typeface="Arial" panose="020B0604020202020204" pitchFamily="34" charset="0"/>
              </a:rPr>
              <a:t>f</a:t>
            </a:r>
            <a:r>
              <a:rPr lang="en-US" sz="2400" dirty="0" smtClean="0">
                <a:latin typeface="Arial" panose="020B0604020202020204" pitchFamily="34" charset="0"/>
              </a:rPr>
              <a:t>/</a:t>
            </a:r>
            <a:r>
              <a:rPr lang="en-US" sz="2400" dirty="0" smtClean="0"/>
              <a:t> </a:t>
            </a:r>
            <a:endParaRPr lang="en-US" sz="2400" dirty="0"/>
          </a:p>
        </p:txBody>
      </p:sp>
      <p:sp>
        <p:nvSpPr>
          <p:cNvPr id="8" name="Dalfan Cynnwys 7"/>
          <p:cNvSpPr>
            <a:spLocks noGrp="1"/>
          </p:cNvSpPr>
          <p:nvPr>
            <p:ph sz="quarter" idx="4"/>
          </p:nvPr>
        </p:nvSpPr>
        <p:spPr>
          <a:xfrm>
            <a:off x="4788024" y="1656160"/>
            <a:ext cx="4248472" cy="3951288"/>
          </a:xfrm>
        </p:spPr>
        <p:txBody>
          <a:bodyPr/>
          <a:lstStyle/>
          <a:p>
            <a:pPr marL="0" indent="0">
              <a:buNone/>
            </a:pPr>
            <a:r>
              <a:rPr lang="cy-GB" dirty="0" err="1"/>
              <a:t>Brittonic</a:t>
            </a:r>
            <a:r>
              <a:rPr lang="cy-GB" dirty="0"/>
              <a:t> *</a:t>
            </a:r>
            <a:r>
              <a:rPr lang="cy-GB" dirty="0" err="1"/>
              <a:t>kagrotami</a:t>
            </a:r>
            <a:endParaRPr lang="cy-GB" dirty="0"/>
          </a:p>
          <a:p>
            <a:pPr>
              <a:buFont typeface="Wingdings" panose="05000000000000000000" pitchFamily="2" charset="2"/>
              <a:buChar char="Ø"/>
            </a:pPr>
            <a:r>
              <a:rPr lang="cy-GB" dirty="0" err="1"/>
              <a:t>Middle</a:t>
            </a:r>
            <a:r>
              <a:rPr lang="cy-GB" dirty="0"/>
              <a:t> Welsh </a:t>
            </a:r>
            <a:r>
              <a:rPr lang="cy-GB" i="1" dirty="0" err="1"/>
              <a:t>Caerdyf</a:t>
            </a:r>
            <a:endParaRPr lang="cy-GB" i="1" dirty="0"/>
          </a:p>
          <a:p>
            <a:pPr lvl="1">
              <a:buFont typeface="Wingdings" panose="05000000000000000000" pitchFamily="2" charset="2"/>
              <a:buChar char="Ø"/>
            </a:pPr>
            <a:r>
              <a:rPr lang="cy-GB" sz="2400" dirty="0"/>
              <a:t>Modern Welsh </a:t>
            </a:r>
            <a:r>
              <a:rPr lang="cy-GB" sz="2400" i="1" dirty="0"/>
              <a:t>Caerdydd</a:t>
            </a:r>
          </a:p>
          <a:p>
            <a:pPr lvl="1">
              <a:buFont typeface="Wingdings" panose="05000000000000000000" pitchFamily="2" charset="2"/>
              <a:buChar char="Ø"/>
            </a:pPr>
            <a:r>
              <a:rPr lang="cy-GB" sz="2400" dirty="0" err="1"/>
              <a:t>English</a:t>
            </a:r>
            <a:r>
              <a:rPr lang="cy-GB" sz="2400" dirty="0"/>
              <a:t> </a:t>
            </a:r>
            <a:r>
              <a:rPr lang="cy-GB" sz="2400" i="1" dirty="0"/>
              <a:t>Cardiff</a:t>
            </a:r>
          </a:p>
          <a:p>
            <a:pPr marL="0" lvl="1" indent="0">
              <a:buNone/>
            </a:pPr>
            <a:r>
              <a:rPr lang="cy-GB" sz="2400" i="1" dirty="0"/>
              <a:t> </a:t>
            </a:r>
            <a:r>
              <a:rPr lang="cy-GB" sz="2400" i="1" dirty="0" smtClean="0"/>
              <a:t>        </a:t>
            </a:r>
            <a:r>
              <a:rPr lang="en-US" sz="2400" dirty="0" smtClean="0">
                <a:latin typeface="Arial" panose="020B0604020202020204" pitchFamily="34" charset="0"/>
              </a:rPr>
              <a:t>/</a:t>
            </a:r>
            <a:r>
              <a:rPr lang="cy-GB" sz="2400" dirty="0"/>
              <a:t>'k</a:t>
            </a:r>
            <a:r>
              <a:rPr lang="en-US" sz="2400" dirty="0" err="1">
                <a:latin typeface="Arial" panose="020B0604020202020204" pitchFamily="34" charset="0"/>
              </a:rPr>
              <a:t>ɑ</a:t>
            </a:r>
            <a:r>
              <a:rPr lang="en-US" sz="2400" dirty="0" err="1"/>
              <a:t>ː</a:t>
            </a:r>
            <a:r>
              <a:rPr lang="en-US" sz="2400" dirty="0" err="1">
                <a:latin typeface="Arial" panose="020B0604020202020204" pitchFamily="34" charset="0"/>
              </a:rPr>
              <a:t>d</a:t>
            </a:r>
            <a:r>
              <a:rPr lang="en-US" sz="2400" dirty="0" err="1"/>
              <a:t>ɪ</a:t>
            </a:r>
            <a:r>
              <a:rPr lang="en-US" sz="2400" dirty="0" err="1">
                <a:latin typeface="Arial" panose="020B0604020202020204" pitchFamily="34" charset="0"/>
              </a:rPr>
              <a:t>f</a:t>
            </a:r>
            <a:r>
              <a:rPr lang="en-US" sz="2400" dirty="0">
                <a:latin typeface="Arial" panose="020B0604020202020204" pitchFamily="34" charset="0"/>
              </a:rPr>
              <a:t>/</a:t>
            </a:r>
            <a:r>
              <a:rPr lang="en-US" sz="2400" dirty="0"/>
              <a:t>, </a:t>
            </a:r>
            <a:r>
              <a:rPr lang="en-US" sz="2400" dirty="0">
                <a:latin typeface="Arial" panose="020B0604020202020204" pitchFamily="34" charset="0"/>
              </a:rPr>
              <a:t>/</a:t>
            </a:r>
            <a:r>
              <a:rPr lang="cy-GB" sz="2400" dirty="0"/>
              <a:t>'k</a:t>
            </a:r>
            <a:r>
              <a:rPr lang="en-US" sz="2400" dirty="0" err="1"/>
              <a:t>æː</a:t>
            </a:r>
            <a:r>
              <a:rPr lang="en-US" sz="2400" dirty="0" err="1">
                <a:latin typeface="Arial" panose="020B0604020202020204" pitchFamily="34" charset="0"/>
              </a:rPr>
              <a:t>d</a:t>
            </a:r>
            <a:r>
              <a:rPr lang="en-US" sz="2400" dirty="0" err="1"/>
              <a:t>ɪ</a:t>
            </a:r>
            <a:r>
              <a:rPr lang="en-US" sz="2400" dirty="0" err="1">
                <a:latin typeface="Arial" panose="020B0604020202020204" pitchFamily="34" charset="0"/>
              </a:rPr>
              <a:t>f</a:t>
            </a:r>
            <a:r>
              <a:rPr lang="en-US" sz="2400" dirty="0">
                <a:latin typeface="Arial" panose="020B0604020202020204" pitchFamily="34" charset="0"/>
              </a:rPr>
              <a:t>/</a:t>
            </a:r>
            <a:r>
              <a:rPr lang="en-US" sz="2400" dirty="0"/>
              <a:t> </a:t>
            </a:r>
          </a:p>
          <a:p>
            <a:endParaRPr lang="en-US" dirty="0"/>
          </a:p>
        </p:txBody>
      </p:sp>
      <p:sp>
        <p:nvSpPr>
          <p:cNvPr id="10" name="Rectangle 2"/>
          <p:cNvSpPr>
            <a:spLocks noChangeArrowheads="1"/>
          </p:cNvSpPr>
          <p:nvPr/>
        </p:nvSpPr>
        <p:spPr bwMode="auto">
          <a:xfrm>
            <a:off x="152400" y="1963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anose="020B0604020202020204" pitchFamily="34" charset="0"/>
              </a:rPr>
              <a:t> </a:t>
            </a:r>
          </a:p>
        </p:txBody>
      </p:sp>
      <p:pic>
        <p:nvPicPr>
          <p:cNvPr id="2052" name="Picture 4" descr="http://imgc.artprintimages.com/images/art-print/duncan-maxwell-street-sign-city-of-cardiff-glamorgan-wales-united-kingdom_i-G-21-2162-UPECD00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1244" y="4409496"/>
            <a:ext cx="3192289" cy="2395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3089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itl 1"/>
          <p:cNvSpPr>
            <a:spLocks noGrp="1"/>
          </p:cNvSpPr>
          <p:nvPr>
            <p:ph type="title"/>
          </p:nvPr>
        </p:nvSpPr>
        <p:spPr/>
        <p:txBody>
          <a:bodyPr/>
          <a:lstStyle/>
          <a:p>
            <a:pPr algn="l"/>
            <a:r>
              <a:rPr lang="cy-GB" dirty="0" err="1" smtClean="0"/>
              <a:t>Bialystok</a:t>
            </a:r>
            <a:r>
              <a:rPr lang="cy-GB" dirty="0" smtClean="0"/>
              <a:t> et al... (1)</a:t>
            </a:r>
            <a:endParaRPr lang="cy-GB" dirty="0"/>
          </a:p>
        </p:txBody>
      </p:sp>
      <p:sp>
        <p:nvSpPr>
          <p:cNvPr id="3" name="Dalfan Cynnwys 2"/>
          <p:cNvSpPr>
            <a:spLocks noGrp="1"/>
          </p:cNvSpPr>
          <p:nvPr>
            <p:ph idx="1"/>
          </p:nvPr>
        </p:nvSpPr>
        <p:spPr/>
        <p:txBody>
          <a:bodyPr/>
          <a:lstStyle/>
          <a:p>
            <a:r>
              <a:rPr lang="en-GB" dirty="0" smtClean="0">
                <a:latin typeface="Franklin Gothic Book" panose="020B0503020102020204" pitchFamily="34" charset="0"/>
              </a:rPr>
              <a:t>A possible reason for the enhanced cognitive Control demonstrated by bilingual children is that the same Control processes are used both to solve these misleading problems and to manage two active systems. </a:t>
            </a:r>
            <a:endParaRPr lang="en-GB" sz="2000" dirty="0">
              <a:latin typeface="Franklin Gothic Book" panose="020B0503020102020204" pitchFamily="34" charset="0"/>
            </a:endParaRPr>
          </a:p>
        </p:txBody>
      </p:sp>
    </p:spTree>
    <p:extLst>
      <p:ext uri="{BB962C8B-B14F-4D97-AF65-F5344CB8AC3E}">
        <p14:creationId xmlns:p14="http://schemas.microsoft.com/office/powerpoint/2010/main" val="9534657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lfan Cynnwys 2"/>
          <p:cNvSpPr>
            <a:spLocks noGrp="1"/>
          </p:cNvSpPr>
          <p:nvPr>
            <p:ph idx="1"/>
          </p:nvPr>
        </p:nvSpPr>
        <p:spPr/>
        <p:txBody>
          <a:bodyPr/>
          <a:lstStyle/>
          <a:p>
            <a:r>
              <a:rPr lang="en-GB" dirty="0" smtClean="0">
                <a:latin typeface="Franklin Gothic Book" panose="020B0503020102020204" pitchFamily="34" charset="0"/>
              </a:rPr>
              <a:t>Bilingual children, therefore, have had more opportunity than monolinguals to exercise a crucial cognitive skill, and this practice may then accelerate the development of that skill</a:t>
            </a:r>
            <a:br>
              <a:rPr lang="en-GB" dirty="0" smtClean="0">
                <a:latin typeface="Franklin Gothic Book" panose="020B0503020102020204" pitchFamily="34" charset="0"/>
              </a:rPr>
            </a:br>
            <a:r>
              <a:rPr lang="en-GB" sz="2000" dirty="0" smtClean="0">
                <a:latin typeface="Franklin Gothic Book" panose="020B0503020102020204" pitchFamily="34" charset="0"/>
              </a:rPr>
              <a:t>Bialystok et al, ‘Effect of bilingualism on cognitive Control in the Simon task: evidence from MEG [Magneto-encephalography] </a:t>
            </a:r>
            <a:r>
              <a:rPr lang="en-GB" sz="2000" i="1" dirty="0" err="1" smtClean="0">
                <a:latin typeface="Franklin Gothic Book" panose="020B0503020102020204" pitchFamily="34" charset="0"/>
              </a:rPr>
              <a:t>NeuroImage</a:t>
            </a:r>
            <a:r>
              <a:rPr lang="en-GB" sz="2000" i="1" dirty="0" smtClean="0">
                <a:latin typeface="Franklin Gothic Book" panose="020B0503020102020204" pitchFamily="34" charset="0"/>
              </a:rPr>
              <a:t> 24 (2005) 40-49</a:t>
            </a:r>
            <a:endParaRPr lang="en-GB" sz="2000" dirty="0" smtClean="0">
              <a:latin typeface="Franklin Gothic Book" panose="020B0503020102020204" pitchFamily="34" charset="0"/>
            </a:endParaRPr>
          </a:p>
          <a:p>
            <a:endParaRPr lang="en-GB" dirty="0"/>
          </a:p>
        </p:txBody>
      </p:sp>
      <p:sp>
        <p:nvSpPr>
          <p:cNvPr id="4" name="Teitl 1"/>
          <p:cNvSpPr>
            <a:spLocks noGrp="1"/>
          </p:cNvSpPr>
          <p:nvPr>
            <p:ph type="title"/>
          </p:nvPr>
        </p:nvSpPr>
        <p:spPr>
          <a:xfrm>
            <a:off x="381000" y="609600"/>
            <a:ext cx="8382000" cy="1143000"/>
          </a:xfrm>
        </p:spPr>
        <p:txBody>
          <a:bodyPr/>
          <a:lstStyle/>
          <a:p>
            <a:pPr algn="l"/>
            <a:r>
              <a:rPr lang="cy-GB" dirty="0" err="1" smtClean="0"/>
              <a:t>Bialystok</a:t>
            </a:r>
            <a:r>
              <a:rPr lang="cy-GB" dirty="0" smtClean="0"/>
              <a:t> et al...(2)</a:t>
            </a:r>
            <a:endParaRPr lang="cy-GB" dirty="0"/>
          </a:p>
        </p:txBody>
      </p:sp>
    </p:spTree>
    <p:extLst>
      <p:ext uri="{BB962C8B-B14F-4D97-AF65-F5344CB8AC3E}">
        <p14:creationId xmlns:p14="http://schemas.microsoft.com/office/powerpoint/2010/main" val="27901429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lfan Cynnwys 2"/>
          <p:cNvSpPr>
            <a:spLocks noGrp="1"/>
          </p:cNvSpPr>
          <p:nvPr>
            <p:ph idx="1"/>
          </p:nvPr>
        </p:nvSpPr>
        <p:spPr/>
        <p:txBody>
          <a:bodyPr/>
          <a:lstStyle/>
          <a:p>
            <a:endParaRPr lang="cy-GB"/>
          </a:p>
        </p:txBody>
      </p:sp>
      <p:pic>
        <p:nvPicPr>
          <p:cNvPr id="4" name="Llun 3"/>
          <p:cNvPicPr>
            <a:picLocks noChangeAspect="1"/>
          </p:cNvPicPr>
          <p:nvPr/>
        </p:nvPicPr>
        <p:blipFill>
          <a:blip r:embed="rId3" cstate="print"/>
          <a:stretch>
            <a:fillRect/>
          </a:stretch>
        </p:blipFill>
        <p:spPr>
          <a:xfrm>
            <a:off x="0" y="2564905"/>
            <a:ext cx="7611872" cy="4293096"/>
          </a:xfrm>
          <a:prstGeom prst="rect">
            <a:avLst/>
          </a:prstGeom>
        </p:spPr>
      </p:pic>
      <p:sp>
        <p:nvSpPr>
          <p:cNvPr id="6" name="Teitl 1"/>
          <p:cNvSpPr>
            <a:spLocks noGrp="1"/>
          </p:cNvSpPr>
          <p:nvPr>
            <p:ph type="title"/>
          </p:nvPr>
        </p:nvSpPr>
        <p:spPr>
          <a:xfrm>
            <a:off x="381000" y="609600"/>
            <a:ext cx="8382000" cy="1143000"/>
          </a:xfrm>
        </p:spPr>
        <p:txBody>
          <a:bodyPr/>
          <a:lstStyle/>
          <a:p>
            <a:pPr algn="l"/>
            <a:r>
              <a:rPr lang="cy-GB" dirty="0" err="1" smtClean="0"/>
              <a:t>Bialystok</a:t>
            </a:r>
            <a:r>
              <a:rPr lang="cy-GB" dirty="0" smtClean="0"/>
              <a:t> et al...(3)</a:t>
            </a:r>
            <a:endParaRPr lang="cy-GB" dirty="0"/>
          </a:p>
        </p:txBody>
      </p:sp>
    </p:spTree>
    <p:extLst>
      <p:ext uri="{BB962C8B-B14F-4D97-AF65-F5344CB8AC3E}">
        <p14:creationId xmlns:p14="http://schemas.microsoft.com/office/powerpoint/2010/main" val="427446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itl 1"/>
          <p:cNvSpPr>
            <a:spLocks noGrp="1"/>
          </p:cNvSpPr>
          <p:nvPr>
            <p:ph type="title"/>
          </p:nvPr>
        </p:nvSpPr>
        <p:spPr>
          <a:xfrm>
            <a:off x="251520" y="1484784"/>
            <a:ext cx="8382000" cy="1143000"/>
          </a:xfrm>
        </p:spPr>
        <p:txBody>
          <a:bodyPr/>
          <a:lstStyle/>
          <a:p>
            <a:pPr algn="l"/>
            <a:r>
              <a:rPr lang="cy-GB" dirty="0" smtClean="0"/>
              <a:t>“A </a:t>
            </a:r>
            <a:r>
              <a:rPr lang="cy-GB" dirty="0" err="1"/>
              <a:t>systematic</a:t>
            </a:r>
            <a:r>
              <a:rPr lang="cy-GB" dirty="0"/>
              <a:t> </a:t>
            </a:r>
            <a:r>
              <a:rPr lang="cy-GB" dirty="0" err="1"/>
              <a:t>Review</a:t>
            </a:r>
            <a:r>
              <a:rPr lang="cy-GB" dirty="0"/>
              <a:t> </a:t>
            </a:r>
            <a:r>
              <a:rPr lang="cy-GB" dirty="0" err="1"/>
              <a:t>and</a:t>
            </a:r>
            <a:r>
              <a:rPr lang="cy-GB" dirty="0"/>
              <a:t> Meta-</a:t>
            </a:r>
            <a:r>
              <a:rPr lang="cy-GB" dirty="0" err="1"/>
              <a:t>Analysis</a:t>
            </a:r>
            <a:r>
              <a:rPr lang="cy-GB" dirty="0"/>
              <a:t> of the </a:t>
            </a:r>
            <a:r>
              <a:rPr lang="cy-GB" dirty="0" err="1"/>
              <a:t>Cognitive</a:t>
            </a:r>
            <a:r>
              <a:rPr lang="cy-GB" dirty="0"/>
              <a:t> </a:t>
            </a:r>
            <a:r>
              <a:rPr lang="cy-GB" dirty="0" err="1"/>
              <a:t>Correlates</a:t>
            </a:r>
            <a:r>
              <a:rPr lang="cy-GB" dirty="0"/>
              <a:t> of </a:t>
            </a:r>
            <a:r>
              <a:rPr lang="cy-GB" dirty="0" err="1" smtClean="0"/>
              <a:t>Bilingualism</a:t>
            </a:r>
            <a:r>
              <a:rPr lang="cy-GB" dirty="0" smtClean="0"/>
              <a:t>”</a:t>
            </a:r>
            <a:endParaRPr lang="cy-GB" dirty="0"/>
          </a:p>
        </p:txBody>
      </p:sp>
      <p:sp>
        <p:nvSpPr>
          <p:cNvPr id="3" name="Dalfan Cynnwys 2"/>
          <p:cNvSpPr>
            <a:spLocks noGrp="1"/>
          </p:cNvSpPr>
          <p:nvPr>
            <p:ph idx="1"/>
          </p:nvPr>
        </p:nvSpPr>
        <p:spPr>
          <a:xfrm>
            <a:off x="282235" y="3501008"/>
            <a:ext cx="7772400" cy="4114800"/>
          </a:xfrm>
        </p:spPr>
        <p:txBody>
          <a:bodyPr/>
          <a:lstStyle/>
          <a:p>
            <a:r>
              <a:rPr lang="cy-GB" sz="2000" dirty="0" smtClean="0"/>
              <a:t>Adolygwyd: 63 </a:t>
            </a:r>
            <a:r>
              <a:rPr lang="cy-GB" sz="2000" dirty="0"/>
              <a:t>Astudiaeth </a:t>
            </a:r>
            <a:r>
              <a:rPr lang="cy-GB" sz="2000" dirty="0" smtClean="0"/>
              <a:t>a adolygwyd </a:t>
            </a:r>
            <a:r>
              <a:rPr lang="cy-GB" sz="2000" dirty="0"/>
              <a:t>gan gymheiriaid</a:t>
            </a:r>
            <a:r>
              <a:rPr lang="cy-GB" sz="2000" dirty="0" smtClean="0"/>
              <a:t> (</a:t>
            </a:r>
            <a:r>
              <a:rPr lang="cy-GB" sz="2000" dirty="0"/>
              <a:t>6,022 </a:t>
            </a:r>
            <a:r>
              <a:rPr lang="cy-GB" sz="2000" dirty="0" smtClean="0"/>
              <a:t>cyfranogwr)</a:t>
            </a:r>
            <a:br>
              <a:rPr lang="cy-GB" sz="2000" dirty="0" smtClean="0"/>
            </a:br>
            <a:r>
              <a:rPr lang="cy-GB" sz="2000" dirty="0" smtClean="0"/>
              <a:t>63 </a:t>
            </a:r>
            <a:r>
              <a:rPr lang="cy-GB" sz="2000" dirty="0" err="1" smtClean="0"/>
              <a:t>Peer-reviewed</a:t>
            </a:r>
            <a:r>
              <a:rPr lang="cy-GB" sz="2000" dirty="0" smtClean="0"/>
              <a:t> </a:t>
            </a:r>
            <a:r>
              <a:rPr lang="cy-GB" sz="2000" dirty="0" err="1" smtClean="0"/>
              <a:t>studies</a:t>
            </a:r>
            <a:r>
              <a:rPr lang="cy-GB" sz="2000" dirty="0" smtClean="0"/>
              <a:t> (6,022 </a:t>
            </a:r>
            <a:r>
              <a:rPr lang="cy-GB" sz="2000" dirty="0" err="1" smtClean="0"/>
              <a:t>participants</a:t>
            </a:r>
            <a:r>
              <a:rPr lang="cy-GB" sz="2000" dirty="0" smtClean="0"/>
              <a:t>) </a:t>
            </a:r>
            <a:r>
              <a:rPr lang="cy-GB" sz="2000" dirty="0" err="1" smtClean="0"/>
              <a:t>were</a:t>
            </a:r>
            <a:r>
              <a:rPr lang="cy-GB" sz="2000" dirty="0" smtClean="0"/>
              <a:t> </a:t>
            </a:r>
            <a:r>
              <a:rPr lang="cy-GB" sz="2000" dirty="0" err="1" smtClean="0"/>
              <a:t>reviewed</a:t>
            </a:r>
            <a:endParaRPr lang="cy-GB" sz="2000" dirty="0" smtClean="0"/>
          </a:p>
          <a:p>
            <a:r>
              <a:rPr lang="cy-GB" sz="2000" dirty="0" err="1" smtClean="0">
                <a:latin typeface="Franklin Gothic Book" panose="020B0503020102020204" pitchFamily="34" charset="0"/>
              </a:rPr>
              <a:t>Adescope</a:t>
            </a:r>
            <a:r>
              <a:rPr lang="cy-GB" sz="2000" dirty="0" smtClean="0">
                <a:latin typeface="Franklin Gothic Book" panose="020B0503020102020204" pitchFamily="34" charset="0"/>
              </a:rPr>
              <a:t>, </a:t>
            </a:r>
            <a:r>
              <a:rPr lang="cy-GB" sz="2000" dirty="0" err="1" smtClean="0">
                <a:latin typeface="Franklin Gothic Book" panose="020B0503020102020204" pitchFamily="34" charset="0"/>
              </a:rPr>
              <a:t>Lavin</a:t>
            </a:r>
            <a:r>
              <a:rPr lang="cy-GB" sz="2000" dirty="0" smtClean="0">
                <a:latin typeface="Franklin Gothic Book" panose="020B0503020102020204" pitchFamily="34" charset="0"/>
              </a:rPr>
              <a:t>, Thompson, </a:t>
            </a:r>
            <a:r>
              <a:rPr lang="cy-GB" sz="2000" dirty="0" err="1" smtClean="0">
                <a:latin typeface="Franklin Gothic Book" panose="020B0503020102020204" pitchFamily="34" charset="0"/>
              </a:rPr>
              <a:t>Ungerleider</a:t>
            </a:r>
            <a:r>
              <a:rPr lang="cy-GB" sz="2000" dirty="0" smtClean="0">
                <a:latin typeface="Franklin Gothic Book" panose="020B0503020102020204" pitchFamily="34" charset="0"/>
              </a:rPr>
              <a:t>, </a:t>
            </a:r>
            <a:r>
              <a:rPr lang="cy-GB" sz="2000" i="1" dirty="0" err="1" smtClean="0">
                <a:latin typeface="Franklin Gothic Book" panose="020B0503020102020204" pitchFamily="34" charset="0"/>
              </a:rPr>
              <a:t>Review</a:t>
            </a:r>
            <a:r>
              <a:rPr lang="cy-GB" sz="2000" i="1" dirty="0" smtClean="0">
                <a:latin typeface="Franklin Gothic Book" panose="020B0503020102020204" pitchFamily="34" charset="0"/>
              </a:rPr>
              <a:t> of </a:t>
            </a:r>
            <a:r>
              <a:rPr lang="cy-GB" sz="2000" i="1" dirty="0" err="1" smtClean="0">
                <a:latin typeface="Franklin Gothic Book" panose="020B0503020102020204" pitchFamily="34" charset="0"/>
              </a:rPr>
              <a:t>Educational</a:t>
            </a:r>
            <a:r>
              <a:rPr lang="cy-GB" sz="2000" i="1" dirty="0" smtClean="0">
                <a:latin typeface="Franklin Gothic Book" panose="020B0503020102020204" pitchFamily="34" charset="0"/>
              </a:rPr>
              <a:t> Research, 2010 (80:207) (</a:t>
            </a:r>
            <a:r>
              <a:rPr lang="cy-GB" sz="2000" i="1" dirty="0" err="1" smtClean="0">
                <a:latin typeface="Franklin Gothic Book" panose="020B0503020102020204" pitchFamily="34" charset="0"/>
              </a:rPr>
              <a:t>itself</a:t>
            </a:r>
            <a:r>
              <a:rPr lang="cy-GB" sz="2000" i="1" dirty="0" smtClean="0">
                <a:latin typeface="Franklin Gothic Book" panose="020B0503020102020204" pitchFamily="34" charset="0"/>
              </a:rPr>
              <a:t> </a:t>
            </a:r>
            <a:r>
              <a:rPr lang="cy-GB" sz="2000" i="1" dirty="0" err="1" smtClean="0">
                <a:latin typeface="Franklin Gothic Book" panose="020B0503020102020204" pitchFamily="34" charset="0"/>
              </a:rPr>
              <a:t>peer-reviewed</a:t>
            </a:r>
            <a:r>
              <a:rPr lang="cy-GB" sz="2000" i="1" dirty="0" smtClean="0">
                <a:latin typeface="Franklin Gothic Book" panose="020B0503020102020204" pitchFamily="34" charset="0"/>
              </a:rPr>
              <a:t>/adolygwyd gan gymheiriaid ei hun)</a:t>
            </a:r>
            <a:endParaRPr lang="cy-GB" sz="2000" dirty="0">
              <a:latin typeface="Franklin Gothic Book" panose="020B0503020102020204" pitchFamily="34" charset="0"/>
            </a:endParaRPr>
          </a:p>
          <a:p>
            <a:r>
              <a:rPr lang="en-GB" sz="2000" b="1" dirty="0" smtClean="0">
                <a:latin typeface="Franklin Gothic Book" panose="020B0503020102020204" pitchFamily="34" charset="0"/>
              </a:rPr>
              <a:t>...shows the weighted mean effect sizes for different cognitive outcomes associated with bilingualism. All the outcome measures produced statistically detectable mean effect sizes in favour of bilingualism. (218)</a:t>
            </a:r>
          </a:p>
        </p:txBody>
      </p:sp>
    </p:spTree>
    <p:extLst>
      <p:ext uri="{BB962C8B-B14F-4D97-AF65-F5344CB8AC3E}">
        <p14:creationId xmlns:p14="http://schemas.microsoft.com/office/powerpoint/2010/main" val="348311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97534" y="908720"/>
            <a:ext cx="8382000" cy="1143000"/>
          </a:xfrm>
        </p:spPr>
        <p:txBody>
          <a:bodyPr/>
          <a:lstStyle/>
          <a:p>
            <a:pPr algn="l"/>
            <a:r>
              <a:rPr lang="en-US" dirty="0"/>
              <a:t>Manteision o ran </a:t>
            </a:r>
            <a:r>
              <a:rPr lang="en-US" dirty="0" err="1"/>
              <a:t>Cyfathrebu</a:t>
            </a:r>
            <a:r>
              <a:rPr lang="en-US" dirty="0"/>
              <a:t>/</a:t>
            </a:r>
            <a:br>
              <a:rPr lang="en-US" dirty="0"/>
            </a:br>
            <a:r>
              <a:rPr lang="en-US" dirty="0"/>
              <a:t>Communication Advantages</a:t>
            </a:r>
          </a:p>
        </p:txBody>
      </p:sp>
      <p:sp>
        <p:nvSpPr>
          <p:cNvPr id="263171" name="Rectangle 3"/>
          <p:cNvSpPr>
            <a:spLocks noGrp="1" noChangeArrowheads="1"/>
          </p:cNvSpPr>
          <p:nvPr>
            <p:ph type="body" sz="half" idx="1"/>
          </p:nvPr>
        </p:nvSpPr>
        <p:spPr>
          <a:xfrm>
            <a:off x="685800" y="2438400"/>
            <a:ext cx="3810000" cy="3657600"/>
          </a:xfrm>
        </p:spPr>
        <p:txBody>
          <a:bodyPr/>
          <a:lstStyle/>
          <a:p>
            <a:pPr>
              <a:spcBef>
                <a:spcPct val="0"/>
              </a:spcBef>
            </a:pPr>
            <a:r>
              <a:rPr lang="cy-GB" sz="3600" dirty="0" smtClean="0">
                <a:latin typeface="Franklin Gothic Book" panose="020B0503020102020204" pitchFamily="34" charset="0"/>
              </a:rPr>
              <a:t>Cylch ehangach o ran cyfathrebu</a:t>
            </a:r>
          </a:p>
          <a:p>
            <a:pPr>
              <a:spcBef>
                <a:spcPct val="0"/>
              </a:spcBef>
            </a:pPr>
            <a:r>
              <a:rPr lang="cy-GB" sz="3600" dirty="0" err="1">
                <a:latin typeface="Franklin Gothic Book" panose="020B0503020102020204" pitchFamily="34" charset="0"/>
              </a:rPr>
              <a:t>Deulythrennedd</a:t>
            </a:r>
            <a:endParaRPr lang="cy-GB" sz="3600" dirty="0">
              <a:latin typeface="Franklin Gothic Book" panose="020B0503020102020204" pitchFamily="34" charset="0"/>
            </a:endParaRPr>
          </a:p>
          <a:p>
            <a:pPr>
              <a:spcBef>
                <a:spcPct val="0"/>
              </a:spcBef>
              <a:buFontTx/>
              <a:buChar char="•"/>
            </a:pPr>
            <a:r>
              <a:rPr lang="en-US" sz="3600" dirty="0" err="1">
                <a:latin typeface="Franklin Gothic Book" panose="020B0503020102020204" pitchFamily="34" charset="0"/>
              </a:rPr>
              <a:t>Gwell</a:t>
            </a:r>
            <a:r>
              <a:rPr lang="en-US" sz="3600" dirty="0">
                <a:latin typeface="Franklin Gothic Book" panose="020B0503020102020204" pitchFamily="34" charset="0"/>
              </a:rPr>
              <a:t> </a:t>
            </a:r>
            <a:r>
              <a:rPr lang="en-US" sz="3600" dirty="0" err="1">
                <a:latin typeface="Franklin Gothic Book" panose="020B0503020102020204" pitchFamily="34" charset="0"/>
              </a:rPr>
              <a:t>dyfnder</a:t>
            </a:r>
            <a:r>
              <a:rPr lang="en-US" sz="3600" dirty="0">
                <a:latin typeface="Franklin Gothic Book" panose="020B0503020102020204" pitchFamily="34" charset="0"/>
              </a:rPr>
              <a:t> ac </a:t>
            </a:r>
            <a:r>
              <a:rPr lang="en-US" sz="3600" dirty="0" err="1">
                <a:latin typeface="Franklin Gothic Book" panose="020B0503020102020204" pitchFamily="34" charset="0"/>
              </a:rPr>
              <a:t>ehangder</a:t>
            </a:r>
            <a:r>
              <a:rPr lang="en-US" sz="3600" dirty="0">
                <a:latin typeface="Franklin Gothic Book" panose="020B0503020102020204" pitchFamily="34" charset="0"/>
              </a:rPr>
              <a:t> o ran </a:t>
            </a:r>
            <a:r>
              <a:rPr lang="en-US" sz="3600" dirty="0" err="1">
                <a:latin typeface="Franklin Gothic Book" panose="020B0503020102020204" pitchFamily="34" charset="0"/>
              </a:rPr>
              <a:t>diwylliant</a:t>
            </a:r>
            <a:endParaRPr lang="en-US" sz="3600" dirty="0">
              <a:latin typeface="Franklin Gothic Book" panose="020B0503020102020204" pitchFamily="34" charset="0"/>
            </a:endParaRPr>
          </a:p>
          <a:p>
            <a:pPr marL="533400" indent="-533400">
              <a:spcBef>
                <a:spcPct val="0"/>
              </a:spcBef>
              <a:buFontTx/>
              <a:buNone/>
            </a:pPr>
            <a:endParaRPr lang="en-US" sz="3600" dirty="0">
              <a:latin typeface="Franklin Gothic Book" panose="020B0503020102020204" pitchFamily="34" charset="0"/>
            </a:endParaRPr>
          </a:p>
          <a:p>
            <a:pPr>
              <a:spcBef>
                <a:spcPct val="0"/>
              </a:spcBef>
            </a:pPr>
            <a:endParaRPr lang="cy-GB" sz="3600" dirty="0">
              <a:latin typeface="Franklin Gothic Book" panose="020B0503020102020204" pitchFamily="34" charset="0"/>
            </a:endParaRPr>
          </a:p>
        </p:txBody>
      </p:sp>
      <p:sp>
        <p:nvSpPr>
          <p:cNvPr id="263172" name="Rectangle 4"/>
          <p:cNvSpPr>
            <a:spLocks noGrp="1" noChangeArrowheads="1"/>
          </p:cNvSpPr>
          <p:nvPr>
            <p:ph type="body" sz="half" idx="2"/>
          </p:nvPr>
        </p:nvSpPr>
        <p:spPr>
          <a:xfrm>
            <a:off x="4648200" y="2362200"/>
            <a:ext cx="3810000" cy="3733800"/>
          </a:xfrm>
        </p:spPr>
        <p:txBody>
          <a:bodyPr/>
          <a:lstStyle/>
          <a:p>
            <a:r>
              <a:rPr lang="en-GB" sz="3600" dirty="0">
                <a:latin typeface="Franklin Gothic Book" panose="020B0503020102020204" pitchFamily="34" charset="0"/>
              </a:rPr>
              <a:t>Wider communication</a:t>
            </a:r>
          </a:p>
          <a:p>
            <a:r>
              <a:rPr lang="en-GB" sz="3600" dirty="0" err="1" smtClean="0">
                <a:latin typeface="Franklin Gothic Book" panose="020B0503020102020204" pitchFamily="34" charset="0"/>
              </a:rPr>
              <a:t>Biliteracy</a:t>
            </a:r>
            <a:endParaRPr lang="en-GB" sz="3600" dirty="0" smtClean="0">
              <a:latin typeface="Franklin Gothic Book" panose="020B0503020102020204" pitchFamily="34" charset="0"/>
            </a:endParaRPr>
          </a:p>
          <a:p>
            <a:r>
              <a:rPr lang="en-GB" sz="3600" dirty="0">
                <a:latin typeface="Franklin Gothic Book" panose="020B0503020102020204" pitchFamily="34" charset="0"/>
              </a:rPr>
              <a:t>Broader </a:t>
            </a:r>
            <a:r>
              <a:rPr lang="en-GB" sz="3600" dirty="0" err="1" smtClean="0">
                <a:latin typeface="Franklin Gothic Book" panose="020B0503020102020204" pitchFamily="34" charset="0"/>
              </a:rPr>
              <a:t>culturalisation</a:t>
            </a:r>
            <a:endParaRPr lang="en-GB" sz="3600" dirty="0">
              <a:latin typeface="Franklin Gothic Book" panose="020B0503020102020204" pitchFamily="34" charset="0"/>
            </a:endParaRPr>
          </a:p>
        </p:txBody>
      </p:sp>
    </p:spTree>
    <p:extLst>
      <p:ext uri="{BB962C8B-B14F-4D97-AF65-F5344CB8AC3E}">
        <p14:creationId xmlns:p14="http://schemas.microsoft.com/office/powerpoint/2010/main" val="42854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3171">
                                            <p:txEl>
                                              <p:pRg st="0" end="0"/>
                                            </p:txEl>
                                          </p:spTgt>
                                        </p:tgtEl>
                                        <p:attrNameLst>
                                          <p:attrName>style.visibility</p:attrName>
                                        </p:attrNameLst>
                                      </p:cBhvr>
                                      <p:to>
                                        <p:strVal val="visible"/>
                                      </p:to>
                                    </p:set>
                                    <p:animEffect transition="in" filter="fade">
                                      <p:cBhvr>
                                        <p:cTn id="7" dur="1000"/>
                                        <p:tgtEl>
                                          <p:spTgt spid="263171">
                                            <p:txEl>
                                              <p:pRg st="0" end="0"/>
                                            </p:txEl>
                                          </p:spTgt>
                                        </p:tgtEl>
                                      </p:cBhvr>
                                    </p:animEffect>
                                    <p:anim calcmode="lin" valueType="num">
                                      <p:cBhvr>
                                        <p:cTn id="8" dur="1000" fill="hold"/>
                                        <p:tgtEl>
                                          <p:spTgt spid="263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317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3172">
                                            <p:txEl>
                                              <p:pRg st="0" end="0"/>
                                            </p:txEl>
                                          </p:spTgt>
                                        </p:tgtEl>
                                        <p:attrNameLst>
                                          <p:attrName>style.visibility</p:attrName>
                                        </p:attrNameLst>
                                      </p:cBhvr>
                                      <p:to>
                                        <p:strVal val="visible"/>
                                      </p:to>
                                    </p:set>
                                    <p:animEffect transition="in" filter="fade">
                                      <p:cBhvr>
                                        <p:cTn id="12" dur="1000"/>
                                        <p:tgtEl>
                                          <p:spTgt spid="263172">
                                            <p:txEl>
                                              <p:pRg st="0" end="0"/>
                                            </p:txEl>
                                          </p:spTgt>
                                        </p:tgtEl>
                                      </p:cBhvr>
                                    </p:animEffect>
                                    <p:anim calcmode="lin" valueType="num">
                                      <p:cBhvr>
                                        <p:cTn id="13" dur="1000" fill="hold"/>
                                        <p:tgtEl>
                                          <p:spTgt spid="26317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631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3171">
                                            <p:txEl>
                                              <p:pRg st="1" end="1"/>
                                            </p:txEl>
                                          </p:spTgt>
                                        </p:tgtEl>
                                        <p:attrNameLst>
                                          <p:attrName>style.visibility</p:attrName>
                                        </p:attrNameLst>
                                      </p:cBhvr>
                                      <p:to>
                                        <p:strVal val="visible"/>
                                      </p:to>
                                    </p:set>
                                    <p:animEffect transition="in" filter="fade">
                                      <p:cBhvr>
                                        <p:cTn id="19" dur="1000"/>
                                        <p:tgtEl>
                                          <p:spTgt spid="263171">
                                            <p:txEl>
                                              <p:pRg st="1" end="1"/>
                                            </p:txEl>
                                          </p:spTgt>
                                        </p:tgtEl>
                                      </p:cBhvr>
                                    </p:animEffect>
                                    <p:anim calcmode="lin" valueType="num">
                                      <p:cBhvr>
                                        <p:cTn id="20" dur="1000" fill="hold"/>
                                        <p:tgtEl>
                                          <p:spTgt spid="26317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63171">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63172">
                                            <p:txEl>
                                              <p:pRg st="1" end="1"/>
                                            </p:txEl>
                                          </p:spTgt>
                                        </p:tgtEl>
                                        <p:attrNameLst>
                                          <p:attrName>style.visibility</p:attrName>
                                        </p:attrNameLst>
                                      </p:cBhvr>
                                      <p:to>
                                        <p:strVal val="visible"/>
                                      </p:to>
                                    </p:set>
                                    <p:animEffect transition="in" filter="fade">
                                      <p:cBhvr>
                                        <p:cTn id="24" dur="1000"/>
                                        <p:tgtEl>
                                          <p:spTgt spid="263172">
                                            <p:txEl>
                                              <p:pRg st="1" end="1"/>
                                            </p:txEl>
                                          </p:spTgt>
                                        </p:tgtEl>
                                      </p:cBhvr>
                                    </p:animEffect>
                                    <p:anim calcmode="lin" valueType="num">
                                      <p:cBhvr>
                                        <p:cTn id="25" dur="1000" fill="hold"/>
                                        <p:tgtEl>
                                          <p:spTgt spid="26317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6317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63171">
                                            <p:txEl>
                                              <p:pRg st="2" end="2"/>
                                            </p:txEl>
                                          </p:spTgt>
                                        </p:tgtEl>
                                        <p:attrNameLst>
                                          <p:attrName>style.visibility</p:attrName>
                                        </p:attrNameLst>
                                      </p:cBhvr>
                                      <p:to>
                                        <p:strVal val="visible"/>
                                      </p:to>
                                    </p:set>
                                    <p:animEffect transition="in" filter="fade">
                                      <p:cBhvr>
                                        <p:cTn id="31" dur="1000"/>
                                        <p:tgtEl>
                                          <p:spTgt spid="263171">
                                            <p:txEl>
                                              <p:pRg st="2" end="2"/>
                                            </p:txEl>
                                          </p:spTgt>
                                        </p:tgtEl>
                                      </p:cBhvr>
                                    </p:animEffect>
                                    <p:anim calcmode="lin" valueType="num">
                                      <p:cBhvr>
                                        <p:cTn id="32" dur="1000" fill="hold"/>
                                        <p:tgtEl>
                                          <p:spTgt spid="263171">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63171">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63172">
                                            <p:txEl>
                                              <p:pRg st="2" end="2"/>
                                            </p:txEl>
                                          </p:spTgt>
                                        </p:tgtEl>
                                        <p:attrNameLst>
                                          <p:attrName>style.visibility</p:attrName>
                                        </p:attrNameLst>
                                      </p:cBhvr>
                                      <p:to>
                                        <p:strVal val="visible"/>
                                      </p:to>
                                    </p:set>
                                    <p:animEffect transition="in" filter="fade">
                                      <p:cBhvr>
                                        <p:cTn id="36" dur="1000"/>
                                        <p:tgtEl>
                                          <p:spTgt spid="263172">
                                            <p:txEl>
                                              <p:pRg st="2" end="2"/>
                                            </p:txEl>
                                          </p:spTgt>
                                        </p:tgtEl>
                                      </p:cBhvr>
                                    </p:animEffect>
                                    <p:anim calcmode="lin" valueType="num">
                                      <p:cBhvr>
                                        <p:cTn id="37" dur="1000" fill="hold"/>
                                        <p:tgtEl>
                                          <p:spTgt spid="263172">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26317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uiExpand="1" build="p"/>
      <p:bldP spid="263172"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109305" y="908720"/>
            <a:ext cx="8382000" cy="1143000"/>
          </a:xfrm>
        </p:spPr>
        <p:txBody>
          <a:bodyPr/>
          <a:lstStyle/>
          <a:p>
            <a:pPr algn="l"/>
            <a:r>
              <a:rPr lang="en-US" dirty="0"/>
              <a:t>Manteision </a:t>
            </a:r>
            <a:r>
              <a:rPr lang="en-US" dirty="0" err="1"/>
              <a:t>Cwricwlaidd</a:t>
            </a:r>
            <a:r>
              <a:rPr lang="en-US" dirty="0"/>
              <a:t>/</a:t>
            </a:r>
            <a:br>
              <a:rPr lang="en-US" dirty="0"/>
            </a:br>
            <a:r>
              <a:rPr lang="en-US" dirty="0"/>
              <a:t>Curriculum Advantages</a:t>
            </a:r>
          </a:p>
        </p:txBody>
      </p:sp>
      <p:sp>
        <p:nvSpPr>
          <p:cNvPr id="272387" name="Rectangle 3"/>
          <p:cNvSpPr>
            <a:spLocks noGrp="1" noChangeArrowheads="1"/>
          </p:cNvSpPr>
          <p:nvPr>
            <p:ph type="body" sz="half" idx="1"/>
          </p:nvPr>
        </p:nvSpPr>
        <p:spPr>
          <a:xfrm>
            <a:off x="685800" y="2438400"/>
            <a:ext cx="3810000" cy="3657600"/>
          </a:xfrm>
        </p:spPr>
        <p:txBody>
          <a:bodyPr/>
          <a:lstStyle/>
          <a:p>
            <a:pPr>
              <a:spcBef>
                <a:spcPct val="0"/>
              </a:spcBef>
              <a:buFontTx/>
              <a:buChar char="•"/>
            </a:pPr>
            <a:r>
              <a:rPr lang="cy-GB" sz="3600" dirty="0" smtClean="0">
                <a:latin typeface="Franklin Gothic Book" panose="020B0503020102020204" pitchFamily="34" charset="0"/>
              </a:rPr>
              <a:t>Gwell perfformiad cwricwlaidd</a:t>
            </a:r>
          </a:p>
          <a:p>
            <a:pPr>
              <a:spcBef>
                <a:spcPct val="0"/>
              </a:spcBef>
              <a:buFontTx/>
              <a:buChar char="•"/>
            </a:pPr>
            <a:r>
              <a:rPr lang="cy-GB" sz="3600" dirty="0" smtClean="0">
                <a:latin typeface="Franklin Gothic Book" panose="020B0503020102020204" pitchFamily="34" charset="0"/>
              </a:rPr>
              <a:t>Haws dysgu trydedd/ pedwaredd iaith</a:t>
            </a:r>
          </a:p>
        </p:txBody>
      </p:sp>
      <p:sp>
        <p:nvSpPr>
          <p:cNvPr id="272388" name="Rectangle 4"/>
          <p:cNvSpPr>
            <a:spLocks noGrp="1" noChangeArrowheads="1"/>
          </p:cNvSpPr>
          <p:nvPr>
            <p:ph type="body" sz="half" idx="2"/>
          </p:nvPr>
        </p:nvSpPr>
        <p:spPr>
          <a:xfrm>
            <a:off x="4648200" y="2362200"/>
            <a:ext cx="3810000" cy="3733800"/>
          </a:xfrm>
        </p:spPr>
        <p:txBody>
          <a:bodyPr/>
          <a:lstStyle/>
          <a:p>
            <a:pPr>
              <a:spcBef>
                <a:spcPct val="0"/>
              </a:spcBef>
            </a:pPr>
            <a:r>
              <a:rPr lang="en-GB" sz="3600" dirty="0" smtClean="0">
                <a:latin typeface="Franklin Gothic Book" panose="020B0503020102020204" pitchFamily="34" charset="0"/>
              </a:rPr>
              <a:t>Increased </a:t>
            </a:r>
            <a:r>
              <a:rPr lang="en-GB" sz="3600" dirty="0">
                <a:latin typeface="Franklin Gothic Book" panose="020B0503020102020204" pitchFamily="34" charset="0"/>
              </a:rPr>
              <a:t>curriculum achievement</a:t>
            </a:r>
          </a:p>
          <a:p>
            <a:pPr>
              <a:spcBef>
                <a:spcPct val="0"/>
              </a:spcBef>
            </a:pPr>
            <a:r>
              <a:rPr lang="en-GB" sz="3600" dirty="0" smtClean="0">
                <a:latin typeface="Franklin Gothic Book" panose="020B0503020102020204" pitchFamily="34" charset="0"/>
              </a:rPr>
              <a:t>Easier </a:t>
            </a:r>
            <a:r>
              <a:rPr lang="en-GB" sz="3600" dirty="0">
                <a:latin typeface="Franklin Gothic Book" panose="020B0503020102020204" pitchFamily="34" charset="0"/>
              </a:rPr>
              <a:t>to learn third/ fourth </a:t>
            </a:r>
            <a:r>
              <a:rPr lang="en-GB" sz="3600" dirty="0" smtClean="0">
                <a:latin typeface="Franklin Gothic Book" panose="020B0503020102020204" pitchFamily="34" charset="0"/>
              </a:rPr>
              <a:t>language</a:t>
            </a:r>
            <a:endParaRPr lang="en-GB" sz="3600" dirty="0">
              <a:latin typeface="Franklin Gothic Book" panose="020B0503020102020204" pitchFamily="34" charset="0"/>
            </a:endParaRPr>
          </a:p>
        </p:txBody>
      </p:sp>
    </p:spTree>
    <p:extLst>
      <p:ext uri="{BB962C8B-B14F-4D97-AF65-F5344CB8AC3E}">
        <p14:creationId xmlns:p14="http://schemas.microsoft.com/office/powerpoint/2010/main" val="374264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anim calcmode="lin" valueType="num">
                                      <p:cBhvr additive="base">
                                        <p:cTn id="7" dur="500" fill="hold"/>
                                        <p:tgtEl>
                                          <p:spTgt spid="272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238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2388">
                                            <p:txEl>
                                              <p:pRg st="0" end="0"/>
                                            </p:txEl>
                                          </p:spTgt>
                                        </p:tgtEl>
                                        <p:attrNameLst>
                                          <p:attrName>style.visibility</p:attrName>
                                        </p:attrNameLst>
                                      </p:cBhvr>
                                      <p:to>
                                        <p:strVal val="visible"/>
                                      </p:to>
                                    </p:set>
                                    <p:anim calcmode="lin" valueType="num">
                                      <p:cBhvr additive="base">
                                        <p:cTn id="11" dur="500" fill="hold"/>
                                        <p:tgtEl>
                                          <p:spTgt spid="27238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23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2387">
                                            <p:txEl>
                                              <p:pRg st="1" end="1"/>
                                            </p:txEl>
                                          </p:spTgt>
                                        </p:tgtEl>
                                        <p:attrNameLst>
                                          <p:attrName>style.visibility</p:attrName>
                                        </p:attrNameLst>
                                      </p:cBhvr>
                                      <p:to>
                                        <p:strVal val="visible"/>
                                      </p:to>
                                    </p:set>
                                    <p:anim calcmode="lin" valueType="num">
                                      <p:cBhvr additive="base">
                                        <p:cTn id="17" dur="500" fill="hold"/>
                                        <p:tgtEl>
                                          <p:spTgt spid="27238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7238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72388">
                                            <p:txEl>
                                              <p:pRg st="1" end="1"/>
                                            </p:txEl>
                                          </p:spTgt>
                                        </p:tgtEl>
                                        <p:attrNameLst>
                                          <p:attrName>style.visibility</p:attrName>
                                        </p:attrNameLst>
                                      </p:cBhvr>
                                      <p:to>
                                        <p:strVal val="visible"/>
                                      </p:to>
                                    </p:set>
                                    <p:anim calcmode="lin" valueType="num">
                                      <p:cBhvr additive="base">
                                        <p:cTn id="21" dur="500" fill="hold"/>
                                        <p:tgtEl>
                                          <p:spTgt spid="272388">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7238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uiExpand="1" build="p"/>
      <p:bldP spid="272388"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76200" y="918377"/>
            <a:ext cx="8382000" cy="1143000"/>
          </a:xfrm>
        </p:spPr>
        <p:txBody>
          <a:bodyPr/>
          <a:lstStyle/>
          <a:p>
            <a:pPr algn="l"/>
            <a:r>
              <a:rPr lang="en-US" dirty="0"/>
              <a:t>Manteision </a:t>
            </a:r>
            <a:r>
              <a:rPr lang="en-US" dirty="0" err="1"/>
              <a:t>Sgiliau</a:t>
            </a:r>
            <a:r>
              <a:rPr lang="en-US" dirty="0"/>
              <a:t/>
            </a:r>
            <a:br>
              <a:rPr lang="en-US" dirty="0"/>
            </a:br>
            <a:r>
              <a:rPr lang="en-US" dirty="0"/>
              <a:t>Skills Advantages</a:t>
            </a:r>
          </a:p>
        </p:txBody>
      </p:sp>
      <p:sp>
        <p:nvSpPr>
          <p:cNvPr id="274435" name="Rectangle 3"/>
          <p:cNvSpPr>
            <a:spLocks noGrp="1" noChangeArrowheads="1"/>
          </p:cNvSpPr>
          <p:nvPr>
            <p:ph type="body" sz="half" idx="1"/>
          </p:nvPr>
        </p:nvSpPr>
        <p:spPr>
          <a:xfrm>
            <a:off x="884972" y="2213777"/>
            <a:ext cx="3810000" cy="4038600"/>
          </a:xfrm>
        </p:spPr>
        <p:txBody>
          <a:bodyPr/>
          <a:lstStyle/>
          <a:p>
            <a:pPr>
              <a:spcBef>
                <a:spcPct val="0"/>
              </a:spcBef>
            </a:pPr>
            <a:r>
              <a:rPr lang="cy-GB" sz="3600" dirty="0" smtClean="0">
                <a:latin typeface="Franklin Gothic Book" panose="020B0503020102020204" pitchFamily="34" charset="0"/>
              </a:rPr>
              <a:t>Economaidd a gyrfaol</a:t>
            </a:r>
          </a:p>
          <a:p>
            <a:pPr>
              <a:spcBef>
                <a:spcPct val="0"/>
              </a:spcBef>
            </a:pPr>
            <a:r>
              <a:rPr lang="cy-GB" sz="3600" dirty="0" smtClean="0">
                <a:latin typeface="Franklin Gothic Book" panose="020B0503020102020204" pitchFamily="34" charset="0"/>
              </a:rPr>
              <a:t>Sgil yw’r Gymraeg – gellir ei dysgu</a:t>
            </a:r>
            <a:endParaRPr lang="cy-GB" sz="3600" dirty="0">
              <a:latin typeface="Franklin Gothic Book" panose="020B0503020102020204" pitchFamily="34" charset="0"/>
            </a:endParaRPr>
          </a:p>
        </p:txBody>
      </p:sp>
      <p:sp>
        <p:nvSpPr>
          <p:cNvPr id="274436" name="Rectangle 4"/>
          <p:cNvSpPr>
            <a:spLocks noGrp="1" noChangeArrowheads="1"/>
          </p:cNvSpPr>
          <p:nvPr>
            <p:ph type="body" sz="half" idx="2"/>
          </p:nvPr>
        </p:nvSpPr>
        <p:spPr>
          <a:xfrm>
            <a:off x="4646085" y="2213777"/>
            <a:ext cx="3810000" cy="4191000"/>
          </a:xfrm>
        </p:spPr>
        <p:txBody>
          <a:bodyPr/>
          <a:lstStyle/>
          <a:p>
            <a:pPr>
              <a:spcBef>
                <a:spcPct val="0"/>
              </a:spcBef>
            </a:pPr>
            <a:r>
              <a:rPr lang="en-GB" sz="3600" dirty="0">
                <a:latin typeface="Franklin Gothic Book" panose="020B0503020102020204" pitchFamily="34" charset="0"/>
              </a:rPr>
              <a:t>Economic and employment</a:t>
            </a:r>
          </a:p>
          <a:p>
            <a:pPr>
              <a:spcBef>
                <a:spcPct val="0"/>
              </a:spcBef>
            </a:pPr>
            <a:r>
              <a:rPr lang="en-GB" sz="3600" dirty="0">
                <a:latin typeface="Franklin Gothic Book" panose="020B0503020102020204" pitchFamily="34" charset="0"/>
              </a:rPr>
              <a:t>Welsh is a skill – it can be taught and learnt</a:t>
            </a:r>
          </a:p>
          <a:p>
            <a:pPr>
              <a:spcBef>
                <a:spcPct val="0"/>
              </a:spcBef>
            </a:pPr>
            <a:endParaRPr lang="en-GB" sz="3600" dirty="0">
              <a:latin typeface="Franklin Gothic Book" panose="020B0503020102020204" pitchFamily="34" charset="0"/>
            </a:endParaRPr>
          </a:p>
        </p:txBody>
      </p:sp>
    </p:spTree>
    <p:extLst>
      <p:ext uri="{BB962C8B-B14F-4D97-AF65-F5344CB8AC3E}">
        <p14:creationId xmlns:p14="http://schemas.microsoft.com/office/powerpoint/2010/main" val="106065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4435">
                                            <p:txEl>
                                              <p:pRg st="0" end="0"/>
                                            </p:txEl>
                                          </p:spTgt>
                                        </p:tgtEl>
                                        <p:attrNameLst>
                                          <p:attrName>style.visibility</p:attrName>
                                        </p:attrNameLst>
                                      </p:cBhvr>
                                      <p:to>
                                        <p:strVal val="visible"/>
                                      </p:to>
                                    </p:set>
                                    <p:anim calcmode="lin" valueType="num">
                                      <p:cBhvr additive="base">
                                        <p:cTn id="7" dur="500" fill="hold"/>
                                        <p:tgtEl>
                                          <p:spTgt spid="274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443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4436">
                                            <p:txEl>
                                              <p:pRg st="0" end="0"/>
                                            </p:txEl>
                                          </p:spTgt>
                                        </p:tgtEl>
                                        <p:attrNameLst>
                                          <p:attrName>style.visibility</p:attrName>
                                        </p:attrNameLst>
                                      </p:cBhvr>
                                      <p:to>
                                        <p:strVal val="visible"/>
                                      </p:to>
                                    </p:set>
                                    <p:anim calcmode="lin" valueType="num">
                                      <p:cBhvr additive="base">
                                        <p:cTn id="11" dur="500" fill="hold"/>
                                        <p:tgtEl>
                                          <p:spTgt spid="27443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44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4435">
                                            <p:txEl>
                                              <p:pRg st="1" end="1"/>
                                            </p:txEl>
                                          </p:spTgt>
                                        </p:tgtEl>
                                        <p:attrNameLst>
                                          <p:attrName>style.visibility</p:attrName>
                                        </p:attrNameLst>
                                      </p:cBhvr>
                                      <p:to>
                                        <p:strVal val="visible"/>
                                      </p:to>
                                    </p:set>
                                    <p:anim calcmode="lin" valueType="num">
                                      <p:cBhvr additive="base">
                                        <p:cTn id="17" dur="500" fill="hold"/>
                                        <p:tgtEl>
                                          <p:spTgt spid="27443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7443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74436">
                                            <p:txEl>
                                              <p:pRg st="1" end="1"/>
                                            </p:txEl>
                                          </p:spTgt>
                                        </p:tgtEl>
                                        <p:attrNameLst>
                                          <p:attrName>style.visibility</p:attrName>
                                        </p:attrNameLst>
                                      </p:cBhvr>
                                      <p:to>
                                        <p:strVal val="visible"/>
                                      </p:to>
                                    </p:set>
                                    <p:anim calcmode="lin" valueType="num">
                                      <p:cBhvr additive="base">
                                        <p:cTn id="21" dur="500" fill="hold"/>
                                        <p:tgtEl>
                                          <p:spTgt spid="274436">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7443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5" grpId="0" uiExpand="1" build="p"/>
      <p:bldP spid="274436"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itl 1"/>
          <p:cNvSpPr>
            <a:spLocks noGrp="1"/>
          </p:cNvSpPr>
          <p:nvPr>
            <p:ph type="title"/>
          </p:nvPr>
        </p:nvSpPr>
        <p:spPr/>
        <p:txBody>
          <a:bodyPr/>
          <a:lstStyle/>
          <a:p>
            <a:endParaRPr lang="cy-GB" dirty="0"/>
          </a:p>
        </p:txBody>
      </p:sp>
      <p:sp>
        <p:nvSpPr>
          <p:cNvPr id="3" name="Dalfan Cynnwys 2"/>
          <p:cNvSpPr>
            <a:spLocks noGrp="1"/>
          </p:cNvSpPr>
          <p:nvPr>
            <p:ph sz="half" idx="1"/>
          </p:nvPr>
        </p:nvSpPr>
        <p:spPr/>
        <p:txBody>
          <a:bodyPr/>
          <a:lstStyle/>
          <a:p>
            <a:endParaRPr lang="cy-GB"/>
          </a:p>
        </p:txBody>
      </p:sp>
      <p:sp>
        <p:nvSpPr>
          <p:cNvPr id="4" name="Dalfan Cynnwys 3"/>
          <p:cNvSpPr>
            <a:spLocks noGrp="1"/>
          </p:cNvSpPr>
          <p:nvPr>
            <p:ph sz="half" idx="2"/>
          </p:nvPr>
        </p:nvSpPr>
        <p:spPr/>
        <p:txBody>
          <a:bodyPr/>
          <a:lstStyle/>
          <a:p>
            <a:endParaRPr lang="cy-GB"/>
          </a:p>
        </p:txBody>
      </p:sp>
      <p:pic>
        <p:nvPicPr>
          <p:cNvPr id="5" name="Llun 4"/>
          <p:cNvPicPr>
            <a:picLocks noChangeAspect="1"/>
          </p:cNvPicPr>
          <p:nvPr/>
        </p:nvPicPr>
        <p:blipFill>
          <a:blip r:embed="rId3" cstate="print"/>
          <a:stretch>
            <a:fillRect/>
          </a:stretch>
        </p:blipFill>
        <p:spPr>
          <a:xfrm>
            <a:off x="2286000" y="-19014"/>
            <a:ext cx="4572000" cy="7496175"/>
          </a:xfrm>
          <a:prstGeom prst="rect">
            <a:avLst/>
          </a:prstGeom>
        </p:spPr>
      </p:pic>
    </p:spTree>
    <p:extLst>
      <p:ext uri="{BB962C8B-B14F-4D97-AF65-F5344CB8AC3E}">
        <p14:creationId xmlns:p14="http://schemas.microsoft.com/office/powerpoint/2010/main" val="1745059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itl 1"/>
          <p:cNvSpPr>
            <a:spLocks noGrp="1"/>
          </p:cNvSpPr>
          <p:nvPr>
            <p:ph type="title"/>
          </p:nvPr>
        </p:nvSpPr>
        <p:spPr>
          <a:xfrm>
            <a:off x="0" y="836712"/>
            <a:ext cx="8964488" cy="1143000"/>
          </a:xfrm>
        </p:spPr>
        <p:txBody>
          <a:bodyPr/>
          <a:lstStyle/>
          <a:p>
            <a:r>
              <a:rPr lang="cy-GB" sz="4000" dirty="0" smtClean="0"/>
              <a:t>Cymeriad </a:t>
            </a:r>
            <a:r>
              <a:rPr lang="cy-GB" sz="4000" smtClean="0"/>
              <a:t>ieithyddol ar ddechrau’r 19g</a:t>
            </a:r>
            <a:r>
              <a:rPr lang="cy-GB" sz="4000" dirty="0" smtClean="0"/>
              <a:t/>
            </a:r>
            <a:br>
              <a:rPr lang="cy-GB" sz="4000" dirty="0" smtClean="0"/>
            </a:br>
            <a:r>
              <a:rPr lang="cy-GB" sz="4000" dirty="0" err="1" smtClean="0"/>
              <a:t>Linguistic</a:t>
            </a:r>
            <a:r>
              <a:rPr lang="cy-GB" sz="4000" dirty="0" smtClean="0"/>
              <a:t> </a:t>
            </a:r>
            <a:r>
              <a:rPr lang="cy-GB" sz="4000" err="1" smtClean="0"/>
              <a:t>character</a:t>
            </a:r>
            <a:r>
              <a:rPr lang="cy-GB" sz="4000" smtClean="0"/>
              <a:t> in early 19th c.</a:t>
            </a:r>
            <a:endParaRPr lang="en-US" sz="4000" dirty="0"/>
          </a:p>
        </p:txBody>
      </p:sp>
      <p:sp>
        <p:nvSpPr>
          <p:cNvPr id="4" name="Dalfan Cynnwys 3"/>
          <p:cNvSpPr>
            <a:spLocks noGrp="1"/>
          </p:cNvSpPr>
          <p:nvPr>
            <p:ph sz="half" idx="2"/>
          </p:nvPr>
        </p:nvSpPr>
        <p:spPr>
          <a:xfrm>
            <a:off x="323528" y="2060848"/>
            <a:ext cx="4040188" cy="3951288"/>
          </a:xfrm>
        </p:spPr>
        <p:txBody>
          <a:bodyPr/>
          <a:lstStyle/>
          <a:p>
            <a:r>
              <a:rPr lang="cy-GB" dirty="0" smtClean="0"/>
              <a:t>Cymraeg yn brif iaith y fwrdeistref</a:t>
            </a:r>
          </a:p>
          <a:p>
            <a:r>
              <a:rPr lang="cy-GB" dirty="0" smtClean="0"/>
              <a:t>Saesneg yn brin yn nifer o’r plwyfi sydd bellach yn rhan o Sir Caerdydd</a:t>
            </a:r>
          </a:p>
          <a:p>
            <a:r>
              <a:rPr lang="cy-GB" dirty="0" smtClean="0"/>
              <a:t>Ond Saesneg yn amlwg iawn yn y fwrdeistref (</a:t>
            </a:r>
            <a:r>
              <a:rPr lang="cy-GB" dirty="0" err="1" smtClean="0"/>
              <a:t>diglosia</a:t>
            </a:r>
            <a:r>
              <a:rPr lang="cy-GB" dirty="0" smtClean="0"/>
              <a:t>)</a:t>
            </a:r>
            <a:endParaRPr lang="en-US" dirty="0"/>
          </a:p>
        </p:txBody>
      </p:sp>
      <p:sp>
        <p:nvSpPr>
          <p:cNvPr id="6" name="Dalfan Cynnwys 5"/>
          <p:cNvSpPr>
            <a:spLocks noGrp="1"/>
          </p:cNvSpPr>
          <p:nvPr>
            <p:ph sz="quarter" idx="4"/>
          </p:nvPr>
        </p:nvSpPr>
        <p:spPr>
          <a:xfrm>
            <a:off x="4716016" y="2060848"/>
            <a:ext cx="4041775" cy="3951288"/>
          </a:xfrm>
        </p:spPr>
        <p:txBody>
          <a:bodyPr/>
          <a:lstStyle/>
          <a:p>
            <a:r>
              <a:rPr lang="cy-GB" dirty="0" smtClean="0"/>
              <a:t>Welsh the main </a:t>
            </a:r>
            <a:r>
              <a:rPr lang="cy-GB" dirty="0" err="1" smtClean="0"/>
              <a:t>language</a:t>
            </a:r>
            <a:r>
              <a:rPr lang="cy-GB" dirty="0" smtClean="0"/>
              <a:t> </a:t>
            </a:r>
            <a:r>
              <a:rPr lang="cy-GB" dirty="0" err="1" smtClean="0"/>
              <a:t>in</a:t>
            </a:r>
            <a:r>
              <a:rPr lang="cy-GB" dirty="0" smtClean="0"/>
              <a:t> </a:t>
            </a:r>
            <a:r>
              <a:rPr lang="cy-GB" smtClean="0"/>
              <a:t>the old town</a:t>
            </a:r>
            <a:endParaRPr lang="cy-GB" dirty="0"/>
          </a:p>
          <a:p>
            <a:r>
              <a:rPr lang="cy-GB" dirty="0" err="1" smtClean="0"/>
              <a:t>English</a:t>
            </a:r>
            <a:r>
              <a:rPr lang="cy-GB" dirty="0" smtClean="0"/>
              <a:t> </a:t>
            </a:r>
            <a:r>
              <a:rPr lang="cy-GB" dirty="0" err="1" smtClean="0"/>
              <a:t>scarce</a:t>
            </a:r>
            <a:r>
              <a:rPr lang="cy-GB" dirty="0" smtClean="0"/>
              <a:t> </a:t>
            </a:r>
            <a:r>
              <a:rPr lang="cy-GB" dirty="0" err="1" smtClean="0"/>
              <a:t>in</a:t>
            </a:r>
            <a:r>
              <a:rPr lang="cy-GB" dirty="0" smtClean="0"/>
              <a:t> </a:t>
            </a:r>
            <a:r>
              <a:rPr lang="cy-GB" dirty="0" err="1" smtClean="0"/>
              <a:t>many</a:t>
            </a:r>
            <a:r>
              <a:rPr lang="cy-GB" dirty="0" smtClean="0"/>
              <a:t> of the </a:t>
            </a:r>
            <a:r>
              <a:rPr lang="cy-GB" dirty="0" err="1" smtClean="0"/>
              <a:t>parishes</a:t>
            </a:r>
            <a:r>
              <a:rPr lang="cy-GB" dirty="0" smtClean="0"/>
              <a:t> </a:t>
            </a:r>
            <a:r>
              <a:rPr lang="cy-GB" dirty="0" err="1" smtClean="0"/>
              <a:t>that</a:t>
            </a:r>
            <a:r>
              <a:rPr lang="cy-GB" dirty="0" smtClean="0"/>
              <a:t> </a:t>
            </a:r>
            <a:r>
              <a:rPr lang="cy-GB" dirty="0" err="1" smtClean="0"/>
              <a:t>now</a:t>
            </a:r>
            <a:r>
              <a:rPr lang="cy-GB" dirty="0" smtClean="0"/>
              <a:t> </a:t>
            </a:r>
            <a:r>
              <a:rPr lang="cy-GB" dirty="0" err="1" smtClean="0"/>
              <a:t>form</a:t>
            </a:r>
            <a:r>
              <a:rPr lang="cy-GB" dirty="0" smtClean="0"/>
              <a:t> the </a:t>
            </a:r>
            <a:r>
              <a:rPr lang="cy-GB" dirty="0" err="1" smtClean="0"/>
              <a:t>county</a:t>
            </a:r>
            <a:r>
              <a:rPr lang="cy-GB" dirty="0" smtClean="0"/>
              <a:t> of Cardiff</a:t>
            </a:r>
          </a:p>
          <a:p>
            <a:r>
              <a:rPr lang="cy-GB" dirty="0" err="1" smtClean="0"/>
              <a:t>But</a:t>
            </a:r>
            <a:r>
              <a:rPr lang="cy-GB" dirty="0" smtClean="0"/>
              <a:t> </a:t>
            </a:r>
            <a:r>
              <a:rPr lang="cy-GB" dirty="0" err="1" smtClean="0"/>
              <a:t>English</a:t>
            </a:r>
            <a:r>
              <a:rPr lang="cy-GB" dirty="0" smtClean="0"/>
              <a:t> </a:t>
            </a:r>
            <a:r>
              <a:rPr lang="cy-GB" dirty="0" err="1" smtClean="0"/>
              <a:t>also</a:t>
            </a:r>
            <a:r>
              <a:rPr lang="cy-GB" dirty="0" smtClean="0"/>
              <a:t> </a:t>
            </a:r>
            <a:r>
              <a:rPr lang="cy-GB" dirty="0" err="1" smtClean="0"/>
              <a:t>very</a:t>
            </a:r>
            <a:r>
              <a:rPr lang="cy-GB" dirty="0" smtClean="0"/>
              <a:t> </a:t>
            </a:r>
            <a:r>
              <a:rPr lang="cy-GB" dirty="0" err="1" smtClean="0"/>
              <a:t>evident</a:t>
            </a:r>
            <a:r>
              <a:rPr lang="cy-GB" dirty="0" smtClean="0"/>
              <a:t> </a:t>
            </a:r>
            <a:r>
              <a:rPr lang="cy-GB" dirty="0" err="1" smtClean="0"/>
              <a:t>in</a:t>
            </a:r>
            <a:r>
              <a:rPr lang="cy-GB" dirty="0" smtClean="0"/>
              <a:t> </a:t>
            </a:r>
            <a:r>
              <a:rPr lang="cy-GB" smtClean="0"/>
              <a:t>the old town </a:t>
            </a:r>
            <a:r>
              <a:rPr lang="cy-GB" dirty="0" smtClean="0"/>
              <a:t>(</a:t>
            </a:r>
            <a:r>
              <a:rPr lang="cy-GB" dirty="0" err="1" smtClean="0"/>
              <a:t>diglossia</a:t>
            </a:r>
            <a:r>
              <a:rPr lang="cy-GB" dirty="0" smtClean="0"/>
              <a:t>)</a:t>
            </a:r>
            <a:endParaRPr lang="en-US" dirty="0"/>
          </a:p>
        </p:txBody>
      </p:sp>
    </p:spTree>
    <p:extLst>
      <p:ext uri="{BB962C8B-B14F-4D97-AF65-F5344CB8AC3E}">
        <p14:creationId xmlns:p14="http://schemas.microsoft.com/office/powerpoint/2010/main" val="3006009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AutoShape 2" descr="http://upload.wikimedia.org/wikipedia/commons/a/a7/Cardiff_UK_ward_map_(blank).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y-GB"/>
          </a:p>
        </p:txBody>
      </p:sp>
      <p:sp>
        <p:nvSpPr>
          <p:cNvPr id="102404" name="AutoShape 4" descr="http://upload.wikimedia.org/wikipedia/commons/a/a7/Cardiff_UK_ward_map_(blank).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y-GB"/>
          </a:p>
        </p:txBody>
      </p:sp>
      <p:sp>
        <p:nvSpPr>
          <p:cNvPr id="102406" name="AutoShape 6" descr="http://upload.wikimedia.org/wikipedia/commons/a/a7/Cardiff_UK_ward_map_(blank).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y-GB"/>
          </a:p>
        </p:txBody>
      </p:sp>
      <p:sp>
        <p:nvSpPr>
          <p:cNvPr id="102408" name="AutoShape 8" descr="http://upload.wikimedia.org/wikipedia/commons/a/a7/Cardiff_UK_ward_map_(blank).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y-GB"/>
          </a:p>
        </p:txBody>
      </p:sp>
      <p:pic>
        <p:nvPicPr>
          <p:cNvPr id="102409" name="Picture 9"/>
          <p:cNvPicPr>
            <a:picLocks noChangeAspect="1" noChangeArrowheads="1"/>
          </p:cNvPicPr>
          <p:nvPr/>
        </p:nvPicPr>
        <p:blipFill>
          <a:blip r:embed="rId3" cstate="print"/>
          <a:srcRect/>
          <a:stretch>
            <a:fillRect/>
          </a:stretch>
        </p:blipFill>
        <p:spPr bwMode="auto">
          <a:xfrm>
            <a:off x="1691680" y="908720"/>
            <a:ext cx="5344391" cy="5677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itl 1"/>
          <p:cNvSpPr>
            <a:spLocks noGrp="1"/>
          </p:cNvSpPr>
          <p:nvPr>
            <p:ph type="title"/>
          </p:nvPr>
        </p:nvSpPr>
        <p:spPr>
          <a:xfrm>
            <a:off x="395536" y="620688"/>
            <a:ext cx="8229600" cy="1143000"/>
          </a:xfrm>
        </p:spPr>
        <p:txBody>
          <a:bodyPr/>
          <a:lstStyle/>
          <a:p>
            <a:r>
              <a:rPr lang="cy-GB" sz="3600" i="1" dirty="0" smtClean="0"/>
              <a:t>Cardiff </a:t>
            </a:r>
            <a:r>
              <a:rPr lang="cy-GB" sz="3600" i="1" dirty="0" err="1" smtClean="0"/>
              <a:t>Records</a:t>
            </a:r>
            <a:r>
              <a:rPr lang="cy-GB" sz="3600" dirty="0" smtClean="0"/>
              <a:t>, </a:t>
            </a:r>
            <a:r>
              <a:rPr lang="cy-GB" sz="3600" dirty="0" err="1" smtClean="0"/>
              <a:t>ed</a:t>
            </a:r>
            <a:r>
              <a:rPr lang="cy-GB" sz="3600" dirty="0" smtClean="0"/>
              <a:t>. J. H. Matthews</a:t>
            </a:r>
            <a:endParaRPr lang="cy-GB" sz="3600" dirty="0"/>
          </a:p>
        </p:txBody>
      </p:sp>
      <p:sp>
        <p:nvSpPr>
          <p:cNvPr id="4" name="Dalfan Cynnwys 3"/>
          <p:cNvSpPr>
            <a:spLocks noGrp="1"/>
          </p:cNvSpPr>
          <p:nvPr>
            <p:ph sz="half" idx="2"/>
          </p:nvPr>
        </p:nvSpPr>
        <p:spPr>
          <a:xfrm>
            <a:off x="0" y="1484784"/>
            <a:ext cx="8964488" cy="3951288"/>
          </a:xfrm>
        </p:spPr>
        <p:txBody>
          <a:bodyPr/>
          <a:lstStyle/>
          <a:p>
            <a:pPr>
              <a:buNone/>
            </a:pPr>
            <a:r>
              <a:rPr lang="en-US" i="1" smtClean="0"/>
              <a:t>	Notes of Information orally given to the Archivist by Mrs. MARY HARRIS and Mr. JOB RICHARDS, both of Tai Cochion, Roath, 17 October 1896</a:t>
            </a:r>
            <a:r>
              <a:rPr lang="en-US" smtClean="0"/>
              <a:t>.</a:t>
            </a:r>
          </a:p>
          <a:p>
            <a:pPr>
              <a:buNone/>
            </a:pPr>
            <a:r>
              <a:rPr lang="en-US" smtClean="0"/>
              <a:t>	I found Mrs. Harris a hale and intelligent woman, aged 81 years. She was born at Rumney, but had lived at Roath nearly all her life. She spoke Welsh much more readily than English, having known no English till she was a full-grown woman. Her daughter, aged about fifty, also spoke Welsh, but less fluently than English. Mr. Richards was then a hearty, clear-headed man of about 70 years. He was born in the parish, at Ffynon Bren cottage. He spoke Welsh and English with equal fluency.</a:t>
            </a:r>
          </a:p>
          <a:p>
            <a:pPr>
              <a:buNone/>
            </a:pPr>
            <a:endParaRPr lang="cy-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lfan Cynnwys 3"/>
          <p:cNvSpPr>
            <a:spLocks noGrp="1"/>
          </p:cNvSpPr>
          <p:nvPr>
            <p:ph sz="half" idx="2"/>
          </p:nvPr>
        </p:nvSpPr>
        <p:spPr>
          <a:xfrm>
            <a:off x="0" y="980728"/>
            <a:ext cx="3995936" cy="5112568"/>
          </a:xfrm>
        </p:spPr>
        <p:txBody>
          <a:bodyPr/>
          <a:lstStyle/>
          <a:p>
            <a:r>
              <a:rPr lang="cy-GB" dirty="0" smtClean="0"/>
              <a:t>John Bird (</a:t>
            </a:r>
            <a:r>
              <a:rPr lang="cy-GB" smtClean="0"/>
              <a:t>1761-1840), </a:t>
            </a:r>
            <a:r>
              <a:rPr lang="cy-GB" dirty="0" smtClean="0"/>
              <a:t>dysgu Cymraeg fel clerc ail Ardalydd </a:t>
            </a:r>
            <a:r>
              <a:rPr lang="cy-GB" dirty="0" err="1" smtClean="0"/>
              <a:t>Bute</a:t>
            </a:r>
            <a:endParaRPr lang="cy-GB" dirty="0" smtClean="0"/>
          </a:p>
          <a:p>
            <a:r>
              <a:rPr lang="cy-GB" dirty="0" smtClean="0"/>
              <a:t>1838</a:t>
            </a:r>
            <a:r>
              <a:rPr lang="cy-GB" smtClean="0"/>
              <a:t>: cyngor y dref yn mynnu bod clerc y farchnad yn siarad Cymraeg</a:t>
            </a:r>
            <a:endParaRPr lang="cy-GB" dirty="0" smtClean="0"/>
          </a:p>
          <a:p>
            <a:r>
              <a:rPr lang="cy-GB" smtClean="0"/>
              <a:t>4 capel Cymraeg yn agor yn y dref rhwng 1813 ac 1827</a:t>
            </a:r>
            <a:endParaRPr lang="cy-GB" dirty="0" smtClean="0"/>
          </a:p>
          <a:p>
            <a:endParaRPr lang="en-US" dirty="0"/>
          </a:p>
        </p:txBody>
      </p:sp>
      <p:sp>
        <p:nvSpPr>
          <p:cNvPr id="6" name="Dalfan Cynnwys 5"/>
          <p:cNvSpPr>
            <a:spLocks noGrp="1"/>
          </p:cNvSpPr>
          <p:nvPr>
            <p:ph sz="quarter" idx="4"/>
          </p:nvPr>
        </p:nvSpPr>
        <p:spPr>
          <a:xfrm>
            <a:off x="4355976" y="980728"/>
            <a:ext cx="4464496" cy="3951288"/>
          </a:xfrm>
        </p:spPr>
        <p:txBody>
          <a:bodyPr/>
          <a:lstStyle/>
          <a:p>
            <a:r>
              <a:rPr lang="cy-GB" dirty="0" smtClean="0"/>
              <a:t>John Bird (1761-1840), </a:t>
            </a:r>
            <a:r>
              <a:rPr lang="cy-GB" dirty="0" err="1" smtClean="0"/>
              <a:t>clerk</a:t>
            </a:r>
            <a:r>
              <a:rPr lang="cy-GB" dirty="0" smtClean="0"/>
              <a:t> to the 2nd </a:t>
            </a:r>
            <a:r>
              <a:rPr lang="cy-GB" dirty="0" err="1" smtClean="0"/>
              <a:t>Marquess</a:t>
            </a:r>
            <a:r>
              <a:rPr lang="cy-GB" dirty="0" smtClean="0"/>
              <a:t> of </a:t>
            </a:r>
            <a:r>
              <a:rPr lang="cy-GB" dirty="0" err="1" smtClean="0"/>
              <a:t>Bute</a:t>
            </a:r>
            <a:r>
              <a:rPr lang="cy-GB" dirty="0" smtClean="0"/>
              <a:t>, </a:t>
            </a:r>
            <a:r>
              <a:rPr lang="cy-GB" dirty="0" err="1" smtClean="0"/>
              <a:t>learns</a:t>
            </a:r>
            <a:r>
              <a:rPr lang="cy-GB" dirty="0" smtClean="0"/>
              <a:t> Welsh</a:t>
            </a:r>
          </a:p>
          <a:p>
            <a:r>
              <a:rPr lang="cy-GB" dirty="0" smtClean="0"/>
              <a:t>1838: </a:t>
            </a:r>
            <a:r>
              <a:rPr lang="cy-GB" dirty="0" err="1" smtClean="0"/>
              <a:t>town</a:t>
            </a:r>
            <a:r>
              <a:rPr lang="cy-GB" dirty="0" smtClean="0"/>
              <a:t> </a:t>
            </a:r>
            <a:r>
              <a:rPr lang="cy-GB" dirty="0" err="1" smtClean="0"/>
              <a:t>council</a:t>
            </a:r>
            <a:r>
              <a:rPr lang="cy-GB" dirty="0" smtClean="0"/>
              <a:t> </a:t>
            </a:r>
            <a:r>
              <a:rPr lang="cy-GB" dirty="0" err="1" smtClean="0"/>
              <a:t>requires</a:t>
            </a:r>
            <a:r>
              <a:rPr lang="cy-GB" dirty="0" smtClean="0"/>
              <a:t> the </a:t>
            </a:r>
            <a:r>
              <a:rPr lang="cy-GB" dirty="0" err="1" smtClean="0"/>
              <a:t>market</a:t>
            </a:r>
            <a:r>
              <a:rPr lang="cy-GB" dirty="0" smtClean="0"/>
              <a:t> </a:t>
            </a:r>
            <a:r>
              <a:rPr lang="cy-GB" dirty="0" err="1" smtClean="0"/>
              <a:t>clerk</a:t>
            </a:r>
            <a:r>
              <a:rPr lang="cy-GB" dirty="0" smtClean="0"/>
              <a:t> to be Welsh </a:t>
            </a:r>
            <a:r>
              <a:rPr lang="cy-GB" dirty="0" err="1" smtClean="0"/>
              <a:t>speaking</a:t>
            </a:r>
            <a:endParaRPr lang="cy-GB" dirty="0" smtClean="0"/>
          </a:p>
          <a:p>
            <a:r>
              <a:rPr lang="cy-GB" dirty="0" smtClean="0"/>
              <a:t>4 Welsh-</a:t>
            </a:r>
            <a:r>
              <a:rPr lang="cy-GB" dirty="0" err="1" smtClean="0"/>
              <a:t>speaking</a:t>
            </a:r>
            <a:r>
              <a:rPr lang="cy-GB" dirty="0" smtClean="0"/>
              <a:t> </a:t>
            </a:r>
            <a:r>
              <a:rPr lang="cy-GB" dirty="0" err="1" smtClean="0"/>
              <a:t>nonconformist</a:t>
            </a:r>
            <a:r>
              <a:rPr lang="cy-GB" dirty="0" smtClean="0"/>
              <a:t> </a:t>
            </a:r>
            <a:r>
              <a:rPr lang="cy-GB" dirty="0" err="1" smtClean="0"/>
              <a:t>places</a:t>
            </a:r>
            <a:r>
              <a:rPr lang="cy-GB" dirty="0" smtClean="0"/>
              <a:t> of </a:t>
            </a:r>
            <a:r>
              <a:rPr lang="cy-GB" dirty="0" err="1" smtClean="0"/>
              <a:t>worship</a:t>
            </a:r>
            <a:r>
              <a:rPr lang="cy-GB" dirty="0" smtClean="0"/>
              <a:t> </a:t>
            </a:r>
            <a:r>
              <a:rPr lang="cy-GB" dirty="0" err="1" smtClean="0"/>
              <a:t>open</a:t>
            </a:r>
            <a:r>
              <a:rPr lang="cy-GB" dirty="0" smtClean="0"/>
              <a:t> </a:t>
            </a:r>
            <a:r>
              <a:rPr lang="cy-GB" dirty="0" err="1" smtClean="0"/>
              <a:t>in</a:t>
            </a:r>
            <a:r>
              <a:rPr lang="cy-GB" dirty="0" smtClean="0"/>
              <a:t> the </a:t>
            </a:r>
            <a:r>
              <a:rPr lang="cy-GB" dirty="0" err="1" smtClean="0"/>
              <a:t>old</a:t>
            </a:r>
            <a:r>
              <a:rPr lang="cy-GB" dirty="0" smtClean="0"/>
              <a:t> </a:t>
            </a:r>
            <a:r>
              <a:rPr lang="cy-GB" dirty="0" err="1" smtClean="0"/>
              <a:t>town</a:t>
            </a:r>
            <a:r>
              <a:rPr lang="cy-GB" dirty="0" smtClean="0"/>
              <a:t> </a:t>
            </a:r>
            <a:r>
              <a:rPr lang="cy-GB" dirty="0" err="1" smtClean="0"/>
              <a:t>between</a:t>
            </a:r>
            <a:r>
              <a:rPr lang="cy-GB" dirty="0" smtClean="0"/>
              <a:t> 1813 </a:t>
            </a:r>
            <a:r>
              <a:rPr lang="cy-GB" dirty="0" err="1" smtClean="0"/>
              <a:t>and</a:t>
            </a:r>
            <a:r>
              <a:rPr lang="cy-GB" dirty="0" smtClean="0"/>
              <a:t> 1827</a:t>
            </a:r>
          </a:p>
          <a:p>
            <a:endParaRPr lang="en-US" dirty="0"/>
          </a:p>
        </p:txBody>
      </p:sp>
    </p:spTree>
    <p:extLst>
      <p:ext uri="{BB962C8B-B14F-4D97-AF65-F5344CB8AC3E}">
        <p14:creationId xmlns:p14="http://schemas.microsoft.com/office/powerpoint/2010/main" val="1369883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itl 1"/>
          <p:cNvSpPr>
            <a:spLocks noGrp="1"/>
          </p:cNvSpPr>
          <p:nvPr>
            <p:ph type="title"/>
          </p:nvPr>
        </p:nvSpPr>
        <p:spPr>
          <a:xfrm>
            <a:off x="157808" y="609740"/>
            <a:ext cx="8507288" cy="1143000"/>
          </a:xfrm>
        </p:spPr>
        <p:txBody>
          <a:bodyPr/>
          <a:lstStyle/>
          <a:p>
            <a:r>
              <a:rPr lang="cy-GB" sz="3600" dirty="0" smtClean="0"/>
              <a:t>John </a:t>
            </a:r>
            <a:r>
              <a:rPr lang="cy-GB" sz="3600" dirty="0" err="1" smtClean="0"/>
              <a:t>Crichton</a:t>
            </a:r>
            <a:r>
              <a:rPr lang="cy-GB" sz="3600" dirty="0" smtClean="0"/>
              <a:t> Stuart (</a:t>
            </a:r>
            <a:r>
              <a:rPr lang="cy-GB" sz="3600" dirty="0"/>
              <a:t>1793-1848</a:t>
            </a:r>
            <a:r>
              <a:rPr lang="cy-GB" sz="3600" dirty="0" smtClean="0"/>
              <a:t>)</a:t>
            </a:r>
            <a:endParaRPr lang="en-US" sz="3600" dirty="0"/>
          </a:p>
        </p:txBody>
      </p:sp>
      <p:sp>
        <p:nvSpPr>
          <p:cNvPr id="3" name="Dalfan Testun 2"/>
          <p:cNvSpPr>
            <a:spLocks noGrp="1"/>
          </p:cNvSpPr>
          <p:nvPr>
            <p:ph type="body" idx="1"/>
          </p:nvPr>
        </p:nvSpPr>
        <p:spPr>
          <a:xfrm>
            <a:off x="179512" y="1392308"/>
            <a:ext cx="4465514" cy="639762"/>
          </a:xfrm>
        </p:spPr>
        <p:txBody>
          <a:bodyPr/>
          <a:lstStyle/>
          <a:p>
            <a:r>
              <a:rPr lang="cy-GB" dirty="0"/>
              <a:t>2il Ardalydd </a:t>
            </a:r>
            <a:r>
              <a:rPr lang="cy-GB" dirty="0" err="1" smtClean="0"/>
              <a:t>Bute</a:t>
            </a:r>
            <a:endParaRPr lang="en-US" dirty="0"/>
          </a:p>
        </p:txBody>
      </p:sp>
      <p:sp>
        <p:nvSpPr>
          <p:cNvPr id="4" name="Dalfan Cynnwys 3"/>
          <p:cNvSpPr>
            <a:spLocks noGrp="1"/>
          </p:cNvSpPr>
          <p:nvPr>
            <p:ph sz="half" idx="2"/>
          </p:nvPr>
        </p:nvSpPr>
        <p:spPr>
          <a:xfrm>
            <a:off x="2699792" y="2174875"/>
            <a:ext cx="5965304" cy="3951288"/>
          </a:xfrm>
        </p:spPr>
        <p:txBody>
          <a:bodyPr/>
          <a:lstStyle/>
          <a:p>
            <a:pPr marL="0" indent="0">
              <a:buNone/>
            </a:pPr>
            <a:r>
              <a:rPr lang="cy-GB" dirty="0" smtClean="0"/>
              <a:t>[the Welsh </a:t>
            </a:r>
            <a:r>
              <a:rPr lang="cy-GB" dirty="0" err="1" smtClean="0"/>
              <a:t>language</a:t>
            </a:r>
            <a:r>
              <a:rPr lang="cy-GB" dirty="0" smtClean="0"/>
              <a:t>] is a ‘</a:t>
            </a:r>
            <a:r>
              <a:rPr lang="cy-GB" dirty="0" err="1" smtClean="0"/>
              <a:t>great</a:t>
            </a:r>
            <a:r>
              <a:rPr lang="cy-GB" dirty="0" smtClean="0"/>
              <a:t> </a:t>
            </a:r>
            <a:r>
              <a:rPr lang="cy-GB" dirty="0" err="1" smtClean="0"/>
              <a:t>storehouse</a:t>
            </a:r>
            <a:r>
              <a:rPr lang="cy-GB" dirty="0" smtClean="0"/>
              <a:t> of the </a:t>
            </a:r>
            <a:r>
              <a:rPr lang="cy-GB" dirty="0" err="1" smtClean="0"/>
              <a:t>people’s</a:t>
            </a:r>
            <a:r>
              <a:rPr lang="cy-GB" dirty="0" smtClean="0"/>
              <a:t> long </a:t>
            </a:r>
            <a:r>
              <a:rPr lang="cy-GB" dirty="0" err="1" smtClean="0"/>
              <a:t>treasured</a:t>
            </a:r>
            <a:r>
              <a:rPr lang="cy-GB" dirty="0" smtClean="0"/>
              <a:t> </a:t>
            </a:r>
            <a:r>
              <a:rPr lang="cy-GB" dirty="0" err="1" smtClean="0"/>
              <a:t>recollections</a:t>
            </a:r>
            <a:r>
              <a:rPr lang="cy-GB" dirty="0" smtClean="0"/>
              <a:t> </a:t>
            </a:r>
            <a:r>
              <a:rPr lang="cy-GB" dirty="0" err="1" smtClean="0"/>
              <a:t>and</a:t>
            </a:r>
            <a:r>
              <a:rPr lang="cy-GB" dirty="0" smtClean="0"/>
              <a:t> the </a:t>
            </a:r>
            <a:r>
              <a:rPr lang="cy-GB" dirty="0" err="1" smtClean="0"/>
              <a:t>distinctive</a:t>
            </a:r>
            <a:r>
              <a:rPr lang="cy-GB" dirty="0" smtClean="0"/>
              <a:t> </a:t>
            </a:r>
            <a:r>
              <a:rPr lang="cy-GB" dirty="0" err="1" smtClean="0"/>
              <a:t>barrier</a:t>
            </a:r>
            <a:r>
              <a:rPr lang="cy-GB" dirty="0" smtClean="0"/>
              <a:t> of </a:t>
            </a:r>
            <a:r>
              <a:rPr lang="cy-GB" dirty="0" err="1" smtClean="0"/>
              <a:t>their</a:t>
            </a:r>
            <a:r>
              <a:rPr lang="cy-GB" dirty="0" smtClean="0"/>
              <a:t> </a:t>
            </a:r>
            <a:r>
              <a:rPr lang="cy-GB" dirty="0" err="1" smtClean="0"/>
              <a:t>nationality</a:t>
            </a:r>
            <a:r>
              <a:rPr lang="cy-GB" dirty="0" smtClean="0"/>
              <a:t>’</a:t>
            </a:r>
          </a:p>
          <a:p>
            <a:pPr marL="0" indent="0">
              <a:buNone/>
            </a:pPr>
            <a:endParaRPr lang="cy-GB" dirty="0" smtClean="0"/>
          </a:p>
          <a:p>
            <a:pPr marL="0" indent="0">
              <a:buNone/>
            </a:pPr>
            <a:r>
              <a:rPr lang="cy-GB" dirty="0" smtClean="0"/>
              <a:t>His </a:t>
            </a:r>
            <a:r>
              <a:rPr lang="cy-GB" dirty="0" err="1" smtClean="0"/>
              <a:t>agent’s</a:t>
            </a:r>
            <a:r>
              <a:rPr lang="cy-GB" dirty="0" smtClean="0"/>
              <a:t> </a:t>
            </a:r>
            <a:r>
              <a:rPr lang="cy-GB" dirty="0" err="1" smtClean="0"/>
              <a:t>view</a:t>
            </a:r>
            <a:r>
              <a:rPr lang="cy-GB" dirty="0" smtClean="0"/>
              <a:t> (1833):</a:t>
            </a:r>
          </a:p>
          <a:p>
            <a:pPr marL="0" indent="0">
              <a:buNone/>
            </a:pPr>
            <a:r>
              <a:rPr lang="cy-GB" dirty="0" smtClean="0"/>
              <a:t>‘I </a:t>
            </a:r>
            <a:r>
              <a:rPr lang="cy-GB" dirty="0" err="1" smtClean="0"/>
              <a:t>conceive</a:t>
            </a:r>
            <a:r>
              <a:rPr lang="cy-GB" dirty="0" smtClean="0"/>
              <a:t> the </a:t>
            </a:r>
            <a:r>
              <a:rPr lang="cy-GB" dirty="0" err="1" smtClean="0"/>
              <a:t>continuance</a:t>
            </a:r>
            <a:r>
              <a:rPr lang="cy-GB" dirty="0" smtClean="0"/>
              <a:t> of the </a:t>
            </a:r>
            <a:r>
              <a:rPr lang="cy-GB" dirty="0" err="1" smtClean="0"/>
              <a:t>Language</a:t>
            </a:r>
            <a:r>
              <a:rPr lang="cy-GB" dirty="0" smtClean="0"/>
              <a:t> of </a:t>
            </a:r>
            <a:r>
              <a:rPr lang="cy-GB" dirty="0" err="1" smtClean="0"/>
              <a:t>no</a:t>
            </a:r>
            <a:r>
              <a:rPr lang="cy-GB" dirty="0" smtClean="0"/>
              <a:t> </a:t>
            </a:r>
            <a:r>
              <a:rPr lang="cy-GB" dirty="0" err="1" smtClean="0"/>
              <a:t>benefit</a:t>
            </a:r>
            <a:r>
              <a:rPr lang="cy-GB" dirty="0" smtClean="0"/>
              <a:t> to the Country </a:t>
            </a:r>
            <a:r>
              <a:rPr lang="cy-GB" dirty="0" err="1" smtClean="0"/>
              <a:t>and</a:t>
            </a:r>
            <a:r>
              <a:rPr lang="cy-GB" dirty="0" smtClean="0"/>
              <a:t> </a:t>
            </a:r>
            <a:r>
              <a:rPr lang="cy-GB" dirty="0" err="1" smtClean="0"/>
              <a:t>that</a:t>
            </a:r>
            <a:r>
              <a:rPr lang="cy-GB" dirty="0" smtClean="0"/>
              <a:t> </a:t>
            </a:r>
            <a:r>
              <a:rPr lang="cy-GB" dirty="0" err="1" smtClean="0"/>
              <a:t>any</a:t>
            </a:r>
            <a:r>
              <a:rPr lang="cy-GB" dirty="0" smtClean="0"/>
              <a:t> Society </a:t>
            </a:r>
            <a:r>
              <a:rPr lang="cy-GB" dirty="0" err="1" smtClean="0"/>
              <a:t>in</a:t>
            </a:r>
            <a:r>
              <a:rPr lang="cy-GB" dirty="0" smtClean="0"/>
              <a:t> </a:t>
            </a:r>
            <a:r>
              <a:rPr lang="cy-GB" dirty="0" err="1" smtClean="0"/>
              <a:t>any</a:t>
            </a:r>
            <a:r>
              <a:rPr lang="cy-GB" dirty="0" smtClean="0"/>
              <a:t> </a:t>
            </a:r>
            <a:r>
              <a:rPr lang="cy-GB" err="1" smtClean="0"/>
              <a:t>way</a:t>
            </a:r>
            <a:r>
              <a:rPr lang="cy-GB" smtClean="0"/>
              <a:t> assisting </a:t>
            </a:r>
            <a:r>
              <a:rPr lang="cy-GB" dirty="0" err="1" smtClean="0"/>
              <a:t>such</a:t>
            </a:r>
            <a:r>
              <a:rPr lang="cy-GB" dirty="0" smtClean="0"/>
              <a:t> </a:t>
            </a:r>
            <a:r>
              <a:rPr lang="cy-GB" dirty="0" err="1" smtClean="0"/>
              <a:t>continuance</a:t>
            </a:r>
            <a:r>
              <a:rPr lang="cy-GB" dirty="0" smtClean="0"/>
              <a:t> </a:t>
            </a:r>
            <a:r>
              <a:rPr lang="cy-GB" dirty="0" err="1" smtClean="0"/>
              <a:t>will</a:t>
            </a:r>
            <a:r>
              <a:rPr lang="cy-GB" dirty="0" smtClean="0"/>
              <a:t> not be </a:t>
            </a:r>
            <a:r>
              <a:rPr lang="cy-GB" dirty="0" err="1" smtClean="0"/>
              <a:t>productive</a:t>
            </a:r>
            <a:r>
              <a:rPr lang="cy-GB" dirty="0" smtClean="0"/>
              <a:t> of </a:t>
            </a:r>
            <a:r>
              <a:rPr lang="cy-GB" dirty="0" err="1" smtClean="0"/>
              <a:t>good</a:t>
            </a:r>
            <a:r>
              <a:rPr lang="cy-GB" dirty="0" smtClean="0"/>
              <a:t>’.</a:t>
            </a:r>
            <a:endParaRPr lang="en-US" dirty="0"/>
          </a:p>
        </p:txBody>
      </p:sp>
      <p:sp>
        <p:nvSpPr>
          <p:cNvPr id="5" name="Dalfan Testun 4"/>
          <p:cNvSpPr>
            <a:spLocks noGrp="1"/>
          </p:cNvSpPr>
          <p:nvPr>
            <p:ph type="body" sz="quarter" idx="3"/>
          </p:nvPr>
        </p:nvSpPr>
        <p:spPr>
          <a:xfrm>
            <a:off x="4612874" y="1382730"/>
            <a:ext cx="4682235" cy="639762"/>
          </a:xfrm>
        </p:spPr>
        <p:txBody>
          <a:bodyPr/>
          <a:lstStyle/>
          <a:p>
            <a:r>
              <a:rPr lang="cy-GB" dirty="0" smtClean="0"/>
              <a:t>2nd </a:t>
            </a:r>
            <a:r>
              <a:rPr lang="cy-GB" dirty="0" err="1" smtClean="0"/>
              <a:t>Marquess</a:t>
            </a:r>
            <a:r>
              <a:rPr lang="cy-GB" dirty="0" smtClean="0"/>
              <a:t> of </a:t>
            </a:r>
            <a:r>
              <a:rPr lang="cy-GB" dirty="0" err="1" smtClean="0"/>
              <a:t>Bute</a:t>
            </a:r>
            <a:endParaRPr lang="en-US" dirty="0"/>
          </a:p>
        </p:txBody>
      </p:sp>
      <p:pic>
        <p:nvPicPr>
          <p:cNvPr id="3074" name="Picture 2" descr="http://ichef.bbci.co.uk/arts/yourpaintings/images/paintings/coch/large/sw_coch_b05246_1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208" y="2202051"/>
            <a:ext cx="2527556" cy="3264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163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21015 C CY Cyflwyniad Sylfaenol Sgiliau Cyfrifiadurol f1">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Franklin Gothic Demi"/>
        <a:ea typeface=""/>
        <a:cs typeface=""/>
      </a:majorFont>
      <a:minorFont>
        <a:latin typeface="Franklin Gothic Dem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_Prifysgol Caerdydd Templed PowerPoint</Template>
  <TotalTime>2971</TotalTime>
  <Words>1512</Words>
  <Application>Microsoft Office PowerPoint</Application>
  <PresentationFormat>Sioe Ar-sgrin (4:3)</PresentationFormat>
  <Paragraphs>216</Paragraphs>
  <Slides>47</Slides>
  <Notes>47</Notes>
  <HiddenSlides>0</HiddenSlides>
  <MMClips>0</MMClips>
  <ScaleCrop>false</ScaleCrop>
  <HeadingPairs>
    <vt:vector size="8" baseType="variant">
      <vt:variant>
        <vt:lpstr>Ffontiau a Ddefnyddiwyd</vt:lpstr>
      </vt:variant>
      <vt:variant>
        <vt:i4>6</vt:i4>
      </vt:variant>
      <vt:variant>
        <vt:lpstr>Thema</vt:lpstr>
      </vt:variant>
      <vt:variant>
        <vt:i4>1</vt:i4>
      </vt:variant>
      <vt:variant>
        <vt:lpstr>Gweinyddion OLE Planedig</vt:lpstr>
      </vt:variant>
      <vt:variant>
        <vt:i4>1</vt:i4>
      </vt:variant>
      <vt:variant>
        <vt:lpstr>Teitlau Sleidiau</vt:lpstr>
      </vt:variant>
      <vt:variant>
        <vt:i4>47</vt:i4>
      </vt:variant>
    </vt:vector>
  </HeadingPairs>
  <TitlesOfParts>
    <vt:vector size="55" baseType="lpstr">
      <vt:lpstr>Arial</vt:lpstr>
      <vt:lpstr>Calibri</vt:lpstr>
      <vt:lpstr>Franklin Gothic Book</vt:lpstr>
      <vt:lpstr>Franklin Gothic Demi</vt:lpstr>
      <vt:lpstr>Times New Roman</vt:lpstr>
      <vt:lpstr>Wingdings</vt:lpstr>
      <vt:lpstr>20121015 C CY Cyflwyniad Sylfaenol Sgiliau Cyfrifiadurol f1</vt:lpstr>
      <vt:lpstr>Document</vt:lpstr>
      <vt:lpstr>Cyflwyniad PowerPoint</vt:lpstr>
      <vt:lpstr>Cyflwyniad PowerPoint</vt:lpstr>
      <vt:lpstr>Hanes y Gymraeg yng Nghaerdydd</vt:lpstr>
      <vt:lpstr>Enw - Name</vt:lpstr>
      <vt:lpstr>Cymeriad ieithyddol ar ddechrau’r 19g Linguistic character in early 19th c.</vt:lpstr>
      <vt:lpstr>Cyflwyniad PowerPoint</vt:lpstr>
      <vt:lpstr>Cardiff Records, ed. J. H. Matthews</vt:lpstr>
      <vt:lpstr>Cyflwyniad PowerPoint</vt:lpstr>
      <vt:lpstr>John Crichton Stuart (1793-1848)</vt:lpstr>
      <vt:lpstr>Cyflwyniad PowerPoint</vt:lpstr>
      <vt:lpstr>Cymdeithasau diwylliannol Cultural associations</vt:lpstr>
      <vt:lpstr>Addysg - Education</vt:lpstr>
      <vt:lpstr>George Thomas (1821-98) </vt:lpstr>
      <vt:lpstr>David Rhys Jones (1845-1925)</vt:lpstr>
      <vt:lpstr>Cyflwyniad PowerPoint</vt:lpstr>
      <vt:lpstr>Dr Jeremy Evas</vt:lpstr>
      <vt:lpstr>Cyflwyniad PowerPoint</vt:lpstr>
      <vt:lpstr>Cyflwyniad PowerPoint</vt:lpstr>
      <vt:lpstr>Diglossia</vt:lpstr>
      <vt:lpstr>Cyflwyniad PowerPoint</vt:lpstr>
      <vt:lpstr>Diglossia</vt:lpstr>
      <vt:lpstr>Cyflwyniad PowerPoint</vt:lpstr>
      <vt:lpstr>Cyflwyniad PowerPoint</vt:lpstr>
      <vt:lpstr>Rhanbarthau Sbaen/Spanish Regions</vt:lpstr>
      <vt:lpstr>Cyflwyniad PowerPoint</vt:lpstr>
      <vt:lpstr>Cyflwyniad PowerPoint</vt:lpstr>
      <vt:lpstr>A.A. Gill (1998)</vt:lpstr>
      <vt:lpstr>Cyflwyniad PowerPoint</vt:lpstr>
      <vt:lpstr>Cyflwyniad PowerPoint</vt:lpstr>
      <vt:lpstr>Cyflwyniad PowerPoint</vt:lpstr>
      <vt:lpstr>Cyflwyniad PowerPoint</vt:lpstr>
      <vt:lpstr>Cyflwyniad PowerPoint</vt:lpstr>
      <vt:lpstr>Cyflwyniad PowerPoint</vt:lpstr>
      <vt:lpstr>Sapir Whorf</vt:lpstr>
      <vt:lpstr>Cyflwyniad PowerPoint</vt:lpstr>
      <vt:lpstr>Sapir Whorf</vt:lpstr>
      <vt:lpstr>Effeithiau cadarnhaol: Positive effects on:</vt:lpstr>
      <vt:lpstr>Gwybyddol/Cognitive</vt:lpstr>
      <vt:lpstr>Bilingualism as a protection against the onset of symptoms of dementia Bialystok et al Neuropsychology 45 (2007) 459-464</vt:lpstr>
      <vt:lpstr>Bialystok et al... (1)</vt:lpstr>
      <vt:lpstr>Bialystok et al...(2)</vt:lpstr>
      <vt:lpstr>Bialystok et al...(3)</vt:lpstr>
      <vt:lpstr>“A systematic Review and Meta-Analysis of the Cognitive Correlates of Bilingualism”</vt:lpstr>
      <vt:lpstr>Manteision o ran Cyfathrebu/ Communication Advantages</vt:lpstr>
      <vt:lpstr>Manteision Cwricwlaidd/ Curriculum Advantages</vt:lpstr>
      <vt:lpstr>Manteision Sgiliau Skills Advantages</vt:lpstr>
      <vt:lpstr>Cyflwyniad PowerPoint</vt:lpstr>
    </vt:vector>
  </TitlesOfParts>
  <Company>Cardiff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Cyflwyniad PowerPoint</dc:title>
  <dc:creator>insrv</dc:creator>
  <cp:lastModifiedBy>Jeremy Evas</cp:lastModifiedBy>
  <cp:revision>46</cp:revision>
  <cp:lastPrinted>2014-03-05T08:49:14Z</cp:lastPrinted>
  <dcterms:created xsi:type="dcterms:W3CDTF">2013-02-21T12:24:53Z</dcterms:created>
  <dcterms:modified xsi:type="dcterms:W3CDTF">2014-03-05T09:22:58Z</dcterms:modified>
</cp:coreProperties>
</file>