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 id="2147483709" r:id="rId5"/>
    <p:sldMasterId id="2147483721" r:id="rId6"/>
    <p:sldMasterId id="2147483733" r:id="rId7"/>
    <p:sldMasterId id="2147483745" r:id="rId8"/>
  </p:sldMasterIdLst>
  <p:notesMasterIdLst>
    <p:notesMasterId r:id="rId38"/>
  </p:notesMasterIdLst>
  <p:handoutMasterIdLst>
    <p:handoutMasterId r:id="rId39"/>
  </p:handoutMasterIdLst>
  <p:sldIdLst>
    <p:sldId id="274" r:id="rId9"/>
    <p:sldId id="291" r:id="rId10"/>
    <p:sldId id="258" r:id="rId11"/>
    <p:sldId id="259" r:id="rId12"/>
    <p:sldId id="257" r:id="rId13"/>
    <p:sldId id="265" r:id="rId14"/>
    <p:sldId id="260" r:id="rId15"/>
    <p:sldId id="261" r:id="rId16"/>
    <p:sldId id="288" r:id="rId17"/>
    <p:sldId id="262" r:id="rId18"/>
    <p:sldId id="263" r:id="rId19"/>
    <p:sldId id="275" r:id="rId20"/>
    <p:sldId id="264" r:id="rId21"/>
    <p:sldId id="271" r:id="rId22"/>
    <p:sldId id="280" r:id="rId23"/>
    <p:sldId id="267" r:id="rId24"/>
    <p:sldId id="278" r:id="rId25"/>
    <p:sldId id="273" r:id="rId26"/>
    <p:sldId id="279" r:id="rId27"/>
    <p:sldId id="266" r:id="rId28"/>
    <p:sldId id="276" r:id="rId29"/>
    <p:sldId id="283" r:id="rId30"/>
    <p:sldId id="289" r:id="rId31"/>
    <p:sldId id="287" r:id="rId32"/>
    <p:sldId id="284" r:id="rId33"/>
    <p:sldId id="285" r:id="rId34"/>
    <p:sldId id="286" r:id="rId35"/>
    <p:sldId id="290" r:id="rId36"/>
    <p:sldId id="282"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839A8-F212-4FFF-BA19-326607DA224F}" type="doc">
      <dgm:prSet loTypeId="urn:microsoft.com/office/officeart/2005/8/layout/venn1" loCatId="relationship" qsTypeId="urn:microsoft.com/office/officeart/2005/8/quickstyle/simple1" qsCatId="simple" csTypeId="urn:microsoft.com/office/officeart/2005/8/colors/colorful3" csCatId="colorful" phldr="1"/>
      <dgm:spPr/>
    </dgm:pt>
    <dgm:pt modelId="{5E3F0FC9-FB75-47E2-9360-2DBE1BF766CA}">
      <dgm:prSet phldrT="[Text]"/>
      <dgm:spPr/>
      <dgm:t>
        <a:bodyPr/>
        <a:lstStyle/>
        <a:p>
          <a:r>
            <a:rPr lang="en-GB" dirty="0" smtClean="0"/>
            <a:t>Researcher</a:t>
          </a:r>
          <a:endParaRPr lang="en-GB" dirty="0"/>
        </a:p>
      </dgm:t>
    </dgm:pt>
    <dgm:pt modelId="{C9B890D5-F58F-4596-827C-FE7D702E4622}" type="parTrans" cxnId="{883F0E61-90C5-4D22-9B41-D87ACC1E73C5}">
      <dgm:prSet/>
      <dgm:spPr/>
      <dgm:t>
        <a:bodyPr/>
        <a:lstStyle/>
        <a:p>
          <a:endParaRPr lang="en-GB"/>
        </a:p>
      </dgm:t>
    </dgm:pt>
    <dgm:pt modelId="{B20C1189-869A-4D87-BCD0-4FA39C5808DD}" type="sibTrans" cxnId="{883F0E61-90C5-4D22-9B41-D87ACC1E73C5}">
      <dgm:prSet/>
      <dgm:spPr/>
      <dgm:t>
        <a:bodyPr/>
        <a:lstStyle/>
        <a:p>
          <a:endParaRPr lang="en-GB"/>
        </a:p>
      </dgm:t>
    </dgm:pt>
    <dgm:pt modelId="{8B2AC40F-46E6-4FE2-8DF3-368464A036DF}">
      <dgm:prSet phldrT="[Text]"/>
      <dgm:spPr/>
      <dgm:t>
        <a:bodyPr/>
        <a:lstStyle/>
        <a:p>
          <a:r>
            <a:rPr lang="en-GB" dirty="0" smtClean="0"/>
            <a:t>Practitioners </a:t>
          </a:r>
          <a:endParaRPr lang="en-GB" dirty="0"/>
        </a:p>
      </dgm:t>
    </dgm:pt>
    <dgm:pt modelId="{B1552545-69DC-4AD0-996A-8B592F0ED63B}" type="parTrans" cxnId="{A63C6D58-ABB1-4D8B-B585-A85BE47A67D4}">
      <dgm:prSet/>
      <dgm:spPr/>
      <dgm:t>
        <a:bodyPr/>
        <a:lstStyle/>
        <a:p>
          <a:endParaRPr lang="en-GB"/>
        </a:p>
      </dgm:t>
    </dgm:pt>
    <dgm:pt modelId="{EEA39823-C65C-494C-9730-112F81EDED81}" type="sibTrans" cxnId="{A63C6D58-ABB1-4D8B-B585-A85BE47A67D4}">
      <dgm:prSet/>
      <dgm:spPr/>
      <dgm:t>
        <a:bodyPr/>
        <a:lstStyle/>
        <a:p>
          <a:endParaRPr lang="en-GB"/>
        </a:p>
      </dgm:t>
    </dgm:pt>
    <dgm:pt modelId="{13818D18-A965-4A29-98C8-F60BD15722F8}">
      <dgm:prSet phldrT="[Text]"/>
      <dgm:spPr/>
      <dgm:t>
        <a:bodyPr/>
        <a:lstStyle/>
        <a:p>
          <a:r>
            <a:rPr lang="en-GB" dirty="0" smtClean="0"/>
            <a:t>Parents(s)</a:t>
          </a:r>
          <a:endParaRPr lang="en-GB" dirty="0"/>
        </a:p>
      </dgm:t>
    </dgm:pt>
    <dgm:pt modelId="{F0E89092-6CC0-49D4-8E71-6901838FFF65}" type="parTrans" cxnId="{95967DF2-ACB2-4036-83C2-F1B71D26DBC5}">
      <dgm:prSet/>
      <dgm:spPr/>
      <dgm:t>
        <a:bodyPr/>
        <a:lstStyle/>
        <a:p>
          <a:endParaRPr lang="en-GB"/>
        </a:p>
      </dgm:t>
    </dgm:pt>
    <dgm:pt modelId="{F8D86578-ECE1-425E-BB6B-539EB17AA757}" type="sibTrans" cxnId="{95967DF2-ACB2-4036-83C2-F1B71D26DBC5}">
      <dgm:prSet/>
      <dgm:spPr/>
      <dgm:t>
        <a:bodyPr/>
        <a:lstStyle/>
        <a:p>
          <a:endParaRPr lang="en-GB"/>
        </a:p>
      </dgm:t>
    </dgm:pt>
    <dgm:pt modelId="{53E4D552-8E0E-4ECE-99F0-2B11F694D8E8}" type="pres">
      <dgm:prSet presAssocID="{455839A8-F212-4FFF-BA19-326607DA224F}" presName="compositeShape" presStyleCnt="0">
        <dgm:presLayoutVars>
          <dgm:chMax val="7"/>
          <dgm:dir/>
          <dgm:resizeHandles val="exact"/>
        </dgm:presLayoutVars>
      </dgm:prSet>
      <dgm:spPr/>
    </dgm:pt>
    <dgm:pt modelId="{8F91F2A4-E8C0-47BB-BD3D-A809AA843377}" type="pres">
      <dgm:prSet presAssocID="{5E3F0FC9-FB75-47E2-9360-2DBE1BF766CA}" presName="circ1" presStyleLbl="vennNode1" presStyleIdx="0" presStyleCnt="3"/>
      <dgm:spPr/>
      <dgm:t>
        <a:bodyPr/>
        <a:lstStyle/>
        <a:p>
          <a:endParaRPr lang="en-GB"/>
        </a:p>
      </dgm:t>
    </dgm:pt>
    <dgm:pt modelId="{4112DBB4-B16F-43AD-9BE1-92749E6401B4}" type="pres">
      <dgm:prSet presAssocID="{5E3F0FC9-FB75-47E2-9360-2DBE1BF766CA}" presName="circ1Tx" presStyleLbl="revTx" presStyleIdx="0" presStyleCnt="0">
        <dgm:presLayoutVars>
          <dgm:chMax val="0"/>
          <dgm:chPref val="0"/>
          <dgm:bulletEnabled val="1"/>
        </dgm:presLayoutVars>
      </dgm:prSet>
      <dgm:spPr/>
      <dgm:t>
        <a:bodyPr/>
        <a:lstStyle/>
        <a:p>
          <a:endParaRPr lang="en-GB"/>
        </a:p>
      </dgm:t>
    </dgm:pt>
    <dgm:pt modelId="{E85AE83C-3146-4E1B-A725-5AE7C4E9AE18}" type="pres">
      <dgm:prSet presAssocID="{8B2AC40F-46E6-4FE2-8DF3-368464A036DF}" presName="circ2" presStyleLbl="vennNode1" presStyleIdx="1" presStyleCnt="3"/>
      <dgm:spPr/>
      <dgm:t>
        <a:bodyPr/>
        <a:lstStyle/>
        <a:p>
          <a:endParaRPr lang="en-GB"/>
        </a:p>
      </dgm:t>
    </dgm:pt>
    <dgm:pt modelId="{80E0B3C1-BC39-4FF9-9253-AAA2154CC53D}" type="pres">
      <dgm:prSet presAssocID="{8B2AC40F-46E6-4FE2-8DF3-368464A036DF}" presName="circ2Tx" presStyleLbl="revTx" presStyleIdx="0" presStyleCnt="0">
        <dgm:presLayoutVars>
          <dgm:chMax val="0"/>
          <dgm:chPref val="0"/>
          <dgm:bulletEnabled val="1"/>
        </dgm:presLayoutVars>
      </dgm:prSet>
      <dgm:spPr/>
      <dgm:t>
        <a:bodyPr/>
        <a:lstStyle/>
        <a:p>
          <a:endParaRPr lang="en-GB"/>
        </a:p>
      </dgm:t>
    </dgm:pt>
    <dgm:pt modelId="{B81A93E9-1792-4249-8E89-903719577265}" type="pres">
      <dgm:prSet presAssocID="{13818D18-A965-4A29-98C8-F60BD15722F8}" presName="circ3" presStyleLbl="vennNode1" presStyleIdx="2" presStyleCnt="3"/>
      <dgm:spPr/>
      <dgm:t>
        <a:bodyPr/>
        <a:lstStyle/>
        <a:p>
          <a:endParaRPr lang="en-GB"/>
        </a:p>
      </dgm:t>
    </dgm:pt>
    <dgm:pt modelId="{F5AF9C2F-0950-480C-897E-159017B7F877}" type="pres">
      <dgm:prSet presAssocID="{13818D18-A965-4A29-98C8-F60BD15722F8}" presName="circ3Tx" presStyleLbl="revTx" presStyleIdx="0" presStyleCnt="0">
        <dgm:presLayoutVars>
          <dgm:chMax val="0"/>
          <dgm:chPref val="0"/>
          <dgm:bulletEnabled val="1"/>
        </dgm:presLayoutVars>
      </dgm:prSet>
      <dgm:spPr/>
      <dgm:t>
        <a:bodyPr/>
        <a:lstStyle/>
        <a:p>
          <a:endParaRPr lang="en-GB"/>
        </a:p>
      </dgm:t>
    </dgm:pt>
  </dgm:ptLst>
  <dgm:cxnLst>
    <dgm:cxn modelId="{883F0E61-90C5-4D22-9B41-D87ACC1E73C5}" srcId="{455839A8-F212-4FFF-BA19-326607DA224F}" destId="{5E3F0FC9-FB75-47E2-9360-2DBE1BF766CA}" srcOrd="0" destOrd="0" parTransId="{C9B890D5-F58F-4596-827C-FE7D702E4622}" sibTransId="{B20C1189-869A-4D87-BCD0-4FA39C5808DD}"/>
    <dgm:cxn modelId="{50448DE7-16E5-4F68-B859-5B6C1AB54921}" type="presOf" srcId="{13818D18-A965-4A29-98C8-F60BD15722F8}" destId="{F5AF9C2F-0950-480C-897E-159017B7F877}" srcOrd="1" destOrd="0" presId="urn:microsoft.com/office/officeart/2005/8/layout/venn1"/>
    <dgm:cxn modelId="{A63C6D58-ABB1-4D8B-B585-A85BE47A67D4}" srcId="{455839A8-F212-4FFF-BA19-326607DA224F}" destId="{8B2AC40F-46E6-4FE2-8DF3-368464A036DF}" srcOrd="1" destOrd="0" parTransId="{B1552545-69DC-4AD0-996A-8B592F0ED63B}" sibTransId="{EEA39823-C65C-494C-9730-112F81EDED81}"/>
    <dgm:cxn modelId="{A03FF1F5-D9C0-41EB-92FB-8ED374514A4D}" type="presOf" srcId="{8B2AC40F-46E6-4FE2-8DF3-368464A036DF}" destId="{E85AE83C-3146-4E1B-A725-5AE7C4E9AE18}" srcOrd="0" destOrd="0" presId="urn:microsoft.com/office/officeart/2005/8/layout/venn1"/>
    <dgm:cxn modelId="{CEF533CD-CFDD-45E4-8C74-9FB432611693}" type="presOf" srcId="{5E3F0FC9-FB75-47E2-9360-2DBE1BF766CA}" destId="{4112DBB4-B16F-43AD-9BE1-92749E6401B4}" srcOrd="1" destOrd="0" presId="urn:microsoft.com/office/officeart/2005/8/layout/venn1"/>
    <dgm:cxn modelId="{258D3F64-E9A0-4706-9391-8344A36BFF78}" type="presOf" srcId="{455839A8-F212-4FFF-BA19-326607DA224F}" destId="{53E4D552-8E0E-4ECE-99F0-2B11F694D8E8}" srcOrd="0" destOrd="0" presId="urn:microsoft.com/office/officeart/2005/8/layout/venn1"/>
    <dgm:cxn modelId="{C7DAB9B9-FB4F-445E-AA4C-8E450393D1C5}" type="presOf" srcId="{8B2AC40F-46E6-4FE2-8DF3-368464A036DF}" destId="{80E0B3C1-BC39-4FF9-9253-AAA2154CC53D}" srcOrd="1" destOrd="0" presId="urn:microsoft.com/office/officeart/2005/8/layout/venn1"/>
    <dgm:cxn modelId="{42F80B28-5B57-4578-B6A0-060A08D06C02}" type="presOf" srcId="{5E3F0FC9-FB75-47E2-9360-2DBE1BF766CA}" destId="{8F91F2A4-E8C0-47BB-BD3D-A809AA843377}" srcOrd="0" destOrd="0" presId="urn:microsoft.com/office/officeart/2005/8/layout/venn1"/>
    <dgm:cxn modelId="{4201E742-C74B-4820-97BF-1C6F54D97DBF}" type="presOf" srcId="{13818D18-A965-4A29-98C8-F60BD15722F8}" destId="{B81A93E9-1792-4249-8E89-903719577265}" srcOrd="0" destOrd="0" presId="urn:microsoft.com/office/officeart/2005/8/layout/venn1"/>
    <dgm:cxn modelId="{95967DF2-ACB2-4036-83C2-F1B71D26DBC5}" srcId="{455839A8-F212-4FFF-BA19-326607DA224F}" destId="{13818D18-A965-4A29-98C8-F60BD15722F8}" srcOrd="2" destOrd="0" parTransId="{F0E89092-6CC0-49D4-8E71-6901838FFF65}" sibTransId="{F8D86578-ECE1-425E-BB6B-539EB17AA757}"/>
    <dgm:cxn modelId="{D631A033-0BED-4775-AC6D-AC0AA444B53E}" type="presParOf" srcId="{53E4D552-8E0E-4ECE-99F0-2B11F694D8E8}" destId="{8F91F2A4-E8C0-47BB-BD3D-A809AA843377}" srcOrd="0" destOrd="0" presId="urn:microsoft.com/office/officeart/2005/8/layout/venn1"/>
    <dgm:cxn modelId="{3A64F00B-E908-4205-A4EC-A676E38A80FF}" type="presParOf" srcId="{53E4D552-8E0E-4ECE-99F0-2B11F694D8E8}" destId="{4112DBB4-B16F-43AD-9BE1-92749E6401B4}" srcOrd="1" destOrd="0" presId="urn:microsoft.com/office/officeart/2005/8/layout/venn1"/>
    <dgm:cxn modelId="{C89B38EB-2B7D-4CB0-BF22-0CFA6B820214}" type="presParOf" srcId="{53E4D552-8E0E-4ECE-99F0-2B11F694D8E8}" destId="{E85AE83C-3146-4E1B-A725-5AE7C4E9AE18}" srcOrd="2" destOrd="0" presId="urn:microsoft.com/office/officeart/2005/8/layout/venn1"/>
    <dgm:cxn modelId="{115B3549-4AA6-40CB-AEF8-07EC129801CF}" type="presParOf" srcId="{53E4D552-8E0E-4ECE-99F0-2B11F694D8E8}" destId="{80E0B3C1-BC39-4FF9-9253-AAA2154CC53D}" srcOrd="3" destOrd="0" presId="urn:microsoft.com/office/officeart/2005/8/layout/venn1"/>
    <dgm:cxn modelId="{9BE35C4F-3E17-4E32-A1E2-2E02EEA11004}" type="presParOf" srcId="{53E4D552-8E0E-4ECE-99F0-2B11F694D8E8}" destId="{B81A93E9-1792-4249-8E89-903719577265}" srcOrd="4" destOrd="0" presId="urn:microsoft.com/office/officeart/2005/8/layout/venn1"/>
    <dgm:cxn modelId="{7D2D4191-0FDF-43CA-BCB3-AFE72E7893CC}" type="presParOf" srcId="{53E4D552-8E0E-4ECE-99F0-2B11F694D8E8}" destId="{F5AF9C2F-0950-480C-897E-159017B7F87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839A8-F212-4FFF-BA19-326607DA224F}" type="doc">
      <dgm:prSet loTypeId="urn:microsoft.com/office/officeart/2005/8/layout/venn1" loCatId="relationship" qsTypeId="urn:microsoft.com/office/officeart/2005/8/quickstyle/simple1" qsCatId="simple" csTypeId="urn:microsoft.com/office/officeart/2005/8/colors/colorful3" csCatId="colorful" phldr="1"/>
      <dgm:spPr/>
    </dgm:pt>
    <dgm:pt modelId="{5E3F0FC9-FB75-47E2-9360-2DBE1BF766CA}">
      <dgm:prSet phldrT="[Text]"/>
      <dgm:spPr/>
      <dgm:t>
        <a:bodyPr/>
        <a:lstStyle/>
        <a:p>
          <a:r>
            <a:rPr lang="en-GB" dirty="0" smtClean="0"/>
            <a:t>Researcher</a:t>
          </a:r>
          <a:endParaRPr lang="en-GB" dirty="0"/>
        </a:p>
      </dgm:t>
    </dgm:pt>
    <dgm:pt modelId="{C9B890D5-F58F-4596-827C-FE7D702E4622}" type="parTrans" cxnId="{883F0E61-90C5-4D22-9B41-D87ACC1E73C5}">
      <dgm:prSet/>
      <dgm:spPr/>
      <dgm:t>
        <a:bodyPr/>
        <a:lstStyle/>
        <a:p>
          <a:endParaRPr lang="en-GB"/>
        </a:p>
      </dgm:t>
    </dgm:pt>
    <dgm:pt modelId="{B20C1189-869A-4D87-BCD0-4FA39C5808DD}" type="sibTrans" cxnId="{883F0E61-90C5-4D22-9B41-D87ACC1E73C5}">
      <dgm:prSet/>
      <dgm:spPr/>
      <dgm:t>
        <a:bodyPr/>
        <a:lstStyle/>
        <a:p>
          <a:endParaRPr lang="en-GB"/>
        </a:p>
      </dgm:t>
    </dgm:pt>
    <dgm:pt modelId="{8B2AC40F-46E6-4FE2-8DF3-368464A036DF}">
      <dgm:prSet phldrT="[Text]"/>
      <dgm:spPr/>
      <dgm:t>
        <a:bodyPr/>
        <a:lstStyle/>
        <a:p>
          <a:r>
            <a:rPr lang="en-GB" dirty="0" smtClean="0"/>
            <a:t>Practitioners </a:t>
          </a:r>
          <a:endParaRPr lang="en-GB" dirty="0"/>
        </a:p>
      </dgm:t>
    </dgm:pt>
    <dgm:pt modelId="{B1552545-69DC-4AD0-996A-8B592F0ED63B}" type="parTrans" cxnId="{A63C6D58-ABB1-4D8B-B585-A85BE47A67D4}">
      <dgm:prSet/>
      <dgm:spPr/>
      <dgm:t>
        <a:bodyPr/>
        <a:lstStyle/>
        <a:p>
          <a:endParaRPr lang="en-GB"/>
        </a:p>
      </dgm:t>
    </dgm:pt>
    <dgm:pt modelId="{EEA39823-C65C-494C-9730-112F81EDED81}" type="sibTrans" cxnId="{A63C6D58-ABB1-4D8B-B585-A85BE47A67D4}">
      <dgm:prSet/>
      <dgm:spPr/>
      <dgm:t>
        <a:bodyPr/>
        <a:lstStyle/>
        <a:p>
          <a:endParaRPr lang="en-GB"/>
        </a:p>
      </dgm:t>
    </dgm:pt>
    <dgm:pt modelId="{13818D18-A965-4A29-98C8-F60BD15722F8}">
      <dgm:prSet phldrT="[Text]"/>
      <dgm:spPr/>
      <dgm:t>
        <a:bodyPr/>
        <a:lstStyle/>
        <a:p>
          <a:r>
            <a:rPr lang="en-GB" dirty="0" smtClean="0"/>
            <a:t>Parents(s)</a:t>
          </a:r>
          <a:endParaRPr lang="en-GB" dirty="0"/>
        </a:p>
      </dgm:t>
    </dgm:pt>
    <dgm:pt modelId="{F0E89092-6CC0-49D4-8E71-6901838FFF65}" type="parTrans" cxnId="{95967DF2-ACB2-4036-83C2-F1B71D26DBC5}">
      <dgm:prSet/>
      <dgm:spPr/>
      <dgm:t>
        <a:bodyPr/>
        <a:lstStyle/>
        <a:p>
          <a:endParaRPr lang="en-GB"/>
        </a:p>
      </dgm:t>
    </dgm:pt>
    <dgm:pt modelId="{F8D86578-ECE1-425E-BB6B-539EB17AA757}" type="sibTrans" cxnId="{95967DF2-ACB2-4036-83C2-F1B71D26DBC5}">
      <dgm:prSet/>
      <dgm:spPr/>
      <dgm:t>
        <a:bodyPr/>
        <a:lstStyle/>
        <a:p>
          <a:endParaRPr lang="en-GB"/>
        </a:p>
      </dgm:t>
    </dgm:pt>
    <dgm:pt modelId="{53E4D552-8E0E-4ECE-99F0-2B11F694D8E8}" type="pres">
      <dgm:prSet presAssocID="{455839A8-F212-4FFF-BA19-326607DA224F}" presName="compositeShape" presStyleCnt="0">
        <dgm:presLayoutVars>
          <dgm:chMax val="7"/>
          <dgm:dir/>
          <dgm:resizeHandles val="exact"/>
        </dgm:presLayoutVars>
      </dgm:prSet>
      <dgm:spPr/>
    </dgm:pt>
    <dgm:pt modelId="{8F91F2A4-E8C0-47BB-BD3D-A809AA843377}" type="pres">
      <dgm:prSet presAssocID="{5E3F0FC9-FB75-47E2-9360-2DBE1BF766CA}" presName="circ1" presStyleLbl="vennNode1" presStyleIdx="0" presStyleCnt="3"/>
      <dgm:spPr/>
      <dgm:t>
        <a:bodyPr/>
        <a:lstStyle/>
        <a:p>
          <a:endParaRPr lang="en-GB"/>
        </a:p>
      </dgm:t>
    </dgm:pt>
    <dgm:pt modelId="{4112DBB4-B16F-43AD-9BE1-92749E6401B4}" type="pres">
      <dgm:prSet presAssocID="{5E3F0FC9-FB75-47E2-9360-2DBE1BF766CA}" presName="circ1Tx" presStyleLbl="revTx" presStyleIdx="0" presStyleCnt="0">
        <dgm:presLayoutVars>
          <dgm:chMax val="0"/>
          <dgm:chPref val="0"/>
          <dgm:bulletEnabled val="1"/>
        </dgm:presLayoutVars>
      </dgm:prSet>
      <dgm:spPr/>
      <dgm:t>
        <a:bodyPr/>
        <a:lstStyle/>
        <a:p>
          <a:endParaRPr lang="en-GB"/>
        </a:p>
      </dgm:t>
    </dgm:pt>
    <dgm:pt modelId="{E85AE83C-3146-4E1B-A725-5AE7C4E9AE18}" type="pres">
      <dgm:prSet presAssocID="{8B2AC40F-46E6-4FE2-8DF3-368464A036DF}" presName="circ2" presStyleLbl="vennNode1" presStyleIdx="1" presStyleCnt="3"/>
      <dgm:spPr/>
      <dgm:t>
        <a:bodyPr/>
        <a:lstStyle/>
        <a:p>
          <a:endParaRPr lang="en-GB"/>
        </a:p>
      </dgm:t>
    </dgm:pt>
    <dgm:pt modelId="{80E0B3C1-BC39-4FF9-9253-AAA2154CC53D}" type="pres">
      <dgm:prSet presAssocID="{8B2AC40F-46E6-4FE2-8DF3-368464A036DF}" presName="circ2Tx" presStyleLbl="revTx" presStyleIdx="0" presStyleCnt="0">
        <dgm:presLayoutVars>
          <dgm:chMax val="0"/>
          <dgm:chPref val="0"/>
          <dgm:bulletEnabled val="1"/>
        </dgm:presLayoutVars>
      </dgm:prSet>
      <dgm:spPr/>
      <dgm:t>
        <a:bodyPr/>
        <a:lstStyle/>
        <a:p>
          <a:endParaRPr lang="en-GB"/>
        </a:p>
      </dgm:t>
    </dgm:pt>
    <dgm:pt modelId="{B81A93E9-1792-4249-8E89-903719577265}" type="pres">
      <dgm:prSet presAssocID="{13818D18-A965-4A29-98C8-F60BD15722F8}" presName="circ3" presStyleLbl="vennNode1" presStyleIdx="2" presStyleCnt="3"/>
      <dgm:spPr/>
      <dgm:t>
        <a:bodyPr/>
        <a:lstStyle/>
        <a:p>
          <a:endParaRPr lang="en-GB"/>
        </a:p>
      </dgm:t>
    </dgm:pt>
    <dgm:pt modelId="{F5AF9C2F-0950-480C-897E-159017B7F877}" type="pres">
      <dgm:prSet presAssocID="{13818D18-A965-4A29-98C8-F60BD15722F8}" presName="circ3Tx" presStyleLbl="revTx" presStyleIdx="0" presStyleCnt="0">
        <dgm:presLayoutVars>
          <dgm:chMax val="0"/>
          <dgm:chPref val="0"/>
          <dgm:bulletEnabled val="1"/>
        </dgm:presLayoutVars>
      </dgm:prSet>
      <dgm:spPr/>
      <dgm:t>
        <a:bodyPr/>
        <a:lstStyle/>
        <a:p>
          <a:endParaRPr lang="en-GB"/>
        </a:p>
      </dgm:t>
    </dgm:pt>
  </dgm:ptLst>
  <dgm:cxnLst>
    <dgm:cxn modelId="{883F0E61-90C5-4D22-9B41-D87ACC1E73C5}" srcId="{455839A8-F212-4FFF-BA19-326607DA224F}" destId="{5E3F0FC9-FB75-47E2-9360-2DBE1BF766CA}" srcOrd="0" destOrd="0" parTransId="{C9B890D5-F58F-4596-827C-FE7D702E4622}" sibTransId="{B20C1189-869A-4D87-BCD0-4FA39C5808DD}"/>
    <dgm:cxn modelId="{DA6B8A07-812E-482D-916B-90500BEF4241}" type="presOf" srcId="{5E3F0FC9-FB75-47E2-9360-2DBE1BF766CA}" destId="{4112DBB4-B16F-43AD-9BE1-92749E6401B4}" srcOrd="1" destOrd="0" presId="urn:microsoft.com/office/officeart/2005/8/layout/venn1"/>
    <dgm:cxn modelId="{2AC035AE-185A-4F6B-B596-B937C44CBB04}" type="presOf" srcId="{8B2AC40F-46E6-4FE2-8DF3-368464A036DF}" destId="{E85AE83C-3146-4E1B-A725-5AE7C4E9AE18}" srcOrd="0" destOrd="0" presId="urn:microsoft.com/office/officeart/2005/8/layout/venn1"/>
    <dgm:cxn modelId="{A95C9233-DDB4-49D0-B2EB-8149A9BA0989}" type="presOf" srcId="{13818D18-A965-4A29-98C8-F60BD15722F8}" destId="{F5AF9C2F-0950-480C-897E-159017B7F877}" srcOrd="1" destOrd="0" presId="urn:microsoft.com/office/officeart/2005/8/layout/venn1"/>
    <dgm:cxn modelId="{A63C6D58-ABB1-4D8B-B585-A85BE47A67D4}" srcId="{455839A8-F212-4FFF-BA19-326607DA224F}" destId="{8B2AC40F-46E6-4FE2-8DF3-368464A036DF}" srcOrd="1" destOrd="0" parTransId="{B1552545-69DC-4AD0-996A-8B592F0ED63B}" sibTransId="{EEA39823-C65C-494C-9730-112F81EDED81}"/>
    <dgm:cxn modelId="{1B961DBE-C5B1-420A-B27E-8A982A8255A2}" type="presOf" srcId="{8B2AC40F-46E6-4FE2-8DF3-368464A036DF}" destId="{80E0B3C1-BC39-4FF9-9253-AAA2154CC53D}" srcOrd="1" destOrd="0" presId="urn:microsoft.com/office/officeart/2005/8/layout/venn1"/>
    <dgm:cxn modelId="{BA840734-B2CF-4BA4-B6B2-78F5E980BFDD}" type="presOf" srcId="{455839A8-F212-4FFF-BA19-326607DA224F}" destId="{53E4D552-8E0E-4ECE-99F0-2B11F694D8E8}" srcOrd="0" destOrd="0" presId="urn:microsoft.com/office/officeart/2005/8/layout/venn1"/>
    <dgm:cxn modelId="{F72E2B5D-257A-4C6E-A398-D330F2DFD7FE}" type="presOf" srcId="{13818D18-A965-4A29-98C8-F60BD15722F8}" destId="{B81A93E9-1792-4249-8E89-903719577265}" srcOrd="0" destOrd="0" presId="urn:microsoft.com/office/officeart/2005/8/layout/venn1"/>
    <dgm:cxn modelId="{95967DF2-ACB2-4036-83C2-F1B71D26DBC5}" srcId="{455839A8-F212-4FFF-BA19-326607DA224F}" destId="{13818D18-A965-4A29-98C8-F60BD15722F8}" srcOrd="2" destOrd="0" parTransId="{F0E89092-6CC0-49D4-8E71-6901838FFF65}" sibTransId="{F8D86578-ECE1-425E-BB6B-539EB17AA757}"/>
    <dgm:cxn modelId="{9E9987B9-3BBA-4238-B6A9-EF84E649A2A4}" type="presOf" srcId="{5E3F0FC9-FB75-47E2-9360-2DBE1BF766CA}" destId="{8F91F2A4-E8C0-47BB-BD3D-A809AA843377}" srcOrd="0" destOrd="0" presId="urn:microsoft.com/office/officeart/2005/8/layout/venn1"/>
    <dgm:cxn modelId="{B775E74D-C1A7-4F02-8A41-20CE0F06FFAB}" type="presParOf" srcId="{53E4D552-8E0E-4ECE-99F0-2B11F694D8E8}" destId="{8F91F2A4-E8C0-47BB-BD3D-A809AA843377}" srcOrd="0" destOrd="0" presId="urn:microsoft.com/office/officeart/2005/8/layout/venn1"/>
    <dgm:cxn modelId="{F4F6F67F-5033-4999-8421-14491F70A213}" type="presParOf" srcId="{53E4D552-8E0E-4ECE-99F0-2B11F694D8E8}" destId="{4112DBB4-B16F-43AD-9BE1-92749E6401B4}" srcOrd="1" destOrd="0" presId="urn:microsoft.com/office/officeart/2005/8/layout/venn1"/>
    <dgm:cxn modelId="{B0085166-32C3-4000-87CF-495BB1316EA7}" type="presParOf" srcId="{53E4D552-8E0E-4ECE-99F0-2B11F694D8E8}" destId="{E85AE83C-3146-4E1B-A725-5AE7C4E9AE18}" srcOrd="2" destOrd="0" presId="urn:microsoft.com/office/officeart/2005/8/layout/venn1"/>
    <dgm:cxn modelId="{816451F2-D3C7-4569-9764-C86F8C27BBAB}" type="presParOf" srcId="{53E4D552-8E0E-4ECE-99F0-2B11F694D8E8}" destId="{80E0B3C1-BC39-4FF9-9253-AAA2154CC53D}" srcOrd="3" destOrd="0" presId="urn:microsoft.com/office/officeart/2005/8/layout/venn1"/>
    <dgm:cxn modelId="{DAC9F0E1-0E58-475A-80EE-1CE7C81ECD68}" type="presParOf" srcId="{53E4D552-8E0E-4ECE-99F0-2B11F694D8E8}" destId="{B81A93E9-1792-4249-8E89-903719577265}" srcOrd="4" destOrd="0" presId="urn:microsoft.com/office/officeart/2005/8/layout/venn1"/>
    <dgm:cxn modelId="{F97C0D4F-C72F-45FD-95C2-BA64180DC92A}" type="presParOf" srcId="{53E4D552-8E0E-4ECE-99F0-2B11F694D8E8}" destId="{F5AF9C2F-0950-480C-897E-159017B7F87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1F2A4-E8C0-47BB-BD3D-A809AA843377}">
      <dsp:nvSpPr>
        <dsp:cNvPr id="0" name=""/>
        <dsp:cNvSpPr/>
      </dsp:nvSpPr>
      <dsp:spPr>
        <a:xfrm>
          <a:off x="2559427" y="64807"/>
          <a:ext cx="3110745" cy="31107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Researcher</a:t>
          </a:r>
          <a:endParaRPr lang="en-GB" sz="2800" kern="1200" dirty="0"/>
        </a:p>
      </dsp:txBody>
      <dsp:txXfrm>
        <a:off x="2974193" y="609187"/>
        <a:ext cx="2281213" cy="1399835"/>
      </dsp:txXfrm>
    </dsp:sp>
    <dsp:sp modelId="{E85AE83C-3146-4E1B-A725-5AE7C4E9AE18}">
      <dsp:nvSpPr>
        <dsp:cNvPr id="0" name=""/>
        <dsp:cNvSpPr/>
      </dsp:nvSpPr>
      <dsp:spPr>
        <a:xfrm>
          <a:off x="3681887" y="2009023"/>
          <a:ext cx="3110745" cy="3110745"/>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Practitioners </a:t>
          </a:r>
          <a:endParaRPr lang="en-GB" sz="2800" kern="1200" dirty="0"/>
        </a:p>
      </dsp:txBody>
      <dsp:txXfrm>
        <a:off x="4633257" y="2812632"/>
        <a:ext cx="1866447" cy="1710910"/>
      </dsp:txXfrm>
    </dsp:sp>
    <dsp:sp modelId="{B81A93E9-1792-4249-8E89-903719577265}">
      <dsp:nvSpPr>
        <dsp:cNvPr id="0" name=""/>
        <dsp:cNvSpPr/>
      </dsp:nvSpPr>
      <dsp:spPr>
        <a:xfrm>
          <a:off x="1436966" y="2009023"/>
          <a:ext cx="3110745" cy="3110745"/>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Parents(s)</a:t>
          </a:r>
          <a:endParaRPr lang="en-GB" sz="2800" kern="1200" dirty="0"/>
        </a:p>
      </dsp:txBody>
      <dsp:txXfrm>
        <a:off x="1729895" y="2812632"/>
        <a:ext cx="1866447" cy="1710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1F2A4-E8C0-47BB-BD3D-A809AA843377}">
      <dsp:nvSpPr>
        <dsp:cNvPr id="0" name=""/>
        <dsp:cNvSpPr/>
      </dsp:nvSpPr>
      <dsp:spPr>
        <a:xfrm>
          <a:off x="2559427" y="64807"/>
          <a:ext cx="3110745" cy="311074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Researcher</a:t>
          </a:r>
          <a:endParaRPr lang="en-GB" sz="2800" kern="1200" dirty="0"/>
        </a:p>
      </dsp:txBody>
      <dsp:txXfrm>
        <a:off x="2974193" y="609187"/>
        <a:ext cx="2281213" cy="1399835"/>
      </dsp:txXfrm>
    </dsp:sp>
    <dsp:sp modelId="{E85AE83C-3146-4E1B-A725-5AE7C4E9AE18}">
      <dsp:nvSpPr>
        <dsp:cNvPr id="0" name=""/>
        <dsp:cNvSpPr/>
      </dsp:nvSpPr>
      <dsp:spPr>
        <a:xfrm>
          <a:off x="3681887" y="2009023"/>
          <a:ext cx="3110745" cy="3110745"/>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Practitioners </a:t>
          </a:r>
          <a:endParaRPr lang="en-GB" sz="2800" kern="1200" dirty="0"/>
        </a:p>
      </dsp:txBody>
      <dsp:txXfrm>
        <a:off x="4633257" y="2812632"/>
        <a:ext cx="1866447" cy="1710910"/>
      </dsp:txXfrm>
    </dsp:sp>
    <dsp:sp modelId="{B81A93E9-1792-4249-8E89-903719577265}">
      <dsp:nvSpPr>
        <dsp:cNvPr id="0" name=""/>
        <dsp:cNvSpPr/>
      </dsp:nvSpPr>
      <dsp:spPr>
        <a:xfrm>
          <a:off x="1436966" y="2009023"/>
          <a:ext cx="3110745" cy="3110745"/>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Parents(s)</a:t>
          </a:r>
          <a:endParaRPr lang="en-GB" sz="2800" kern="1200" dirty="0"/>
        </a:p>
      </dsp:txBody>
      <dsp:txXfrm>
        <a:off x="1729895" y="2812632"/>
        <a:ext cx="1866447" cy="171091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F23928A-3AC9-4171-BFA4-EEF73A78001F}" type="datetimeFigureOut">
              <a:rPr lang="en-GB" smtClean="0"/>
              <a:t>27/06/2014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AE88BED-4D5D-4C3D-BC08-227A894E2260}" type="slidenum">
              <a:rPr lang="en-GB" smtClean="0"/>
              <a:t>‹#›</a:t>
            </a:fld>
            <a:endParaRPr lang="en-GB"/>
          </a:p>
        </p:txBody>
      </p:sp>
    </p:spTree>
    <p:extLst>
      <p:ext uri="{BB962C8B-B14F-4D97-AF65-F5344CB8AC3E}">
        <p14:creationId xmlns:p14="http://schemas.microsoft.com/office/powerpoint/2010/main" val="106128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86F3023-3D70-4192-87E5-D5B93172FD2E}" type="datetimeFigureOut">
              <a:rPr lang="en-GB" smtClean="0"/>
              <a:t>27/06/2014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0584571-55E2-4CF1-ACEE-1F1D8D17E80B}" type="slidenum">
              <a:rPr lang="en-GB" smtClean="0"/>
              <a:t>‹#›</a:t>
            </a:fld>
            <a:endParaRPr lang="en-GB"/>
          </a:p>
        </p:txBody>
      </p:sp>
    </p:spTree>
    <p:extLst>
      <p:ext uri="{BB962C8B-B14F-4D97-AF65-F5344CB8AC3E}">
        <p14:creationId xmlns:p14="http://schemas.microsoft.com/office/powerpoint/2010/main" val="25170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a:t>
            </a:fld>
            <a:endParaRPr lang="en-GB"/>
          </a:p>
        </p:txBody>
      </p:sp>
    </p:spTree>
    <p:extLst>
      <p:ext uri="{BB962C8B-B14F-4D97-AF65-F5344CB8AC3E}">
        <p14:creationId xmlns:p14="http://schemas.microsoft.com/office/powerpoint/2010/main" val="169443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12</a:t>
            </a:fld>
            <a:endParaRPr lang="en-GB"/>
          </a:p>
        </p:txBody>
      </p:sp>
    </p:spTree>
    <p:extLst>
      <p:ext uri="{BB962C8B-B14F-4D97-AF65-F5344CB8AC3E}">
        <p14:creationId xmlns:p14="http://schemas.microsoft.com/office/powerpoint/2010/main" val="425466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13</a:t>
            </a:fld>
            <a:endParaRPr lang="en-GB"/>
          </a:p>
        </p:txBody>
      </p:sp>
    </p:spTree>
    <p:extLst>
      <p:ext uri="{BB962C8B-B14F-4D97-AF65-F5344CB8AC3E}">
        <p14:creationId xmlns:p14="http://schemas.microsoft.com/office/powerpoint/2010/main" val="180691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14</a:t>
            </a:fld>
            <a:endParaRPr lang="en-GB"/>
          </a:p>
        </p:txBody>
      </p:sp>
    </p:spTree>
    <p:extLst>
      <p:ext uri="{BB962C8B-B14F-4D97-AF65-F5344CB8AC3E}">
        <p14:creationId xmlns:p14="http://schemas.microsoft.com/office/powerpoint/2010/main" val="54214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15</a:t>
            </a:fld>
            <a:endParaRPr lang="en-GB"/>
          </a:p>
        </p:txBody>
      </p:sp>
    </p:spTree>
    <p:extLst>
      <p:ext uri="{BB962C8B-B14F-4D97-AF65-F5344CB8AC3E}">
        <p14:creationId xmlns:p14="http://schemas.microsoft.com/office/powerpoint/2010/main" val="392217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16</a:t>
            </a:fld>
            <a:endParaRPr lang="en-GB"/>
          </a:p>
        </p:txBody>
      </p:sp>
    </p:spTree>
    <p:extLst>
      <p:ext uri="{BB962C8B-B14F-4D97-AF65-F5344CB8AC3E}">
        <p14:creationId xmlns:p14="http://schemas.microsoft.com/office/powerpoint/2010/main" val="185159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17</a:t>
            </a:fld>
            <a:endParaRPr lang="en-GB"/>
          </a:p>
        </p:txBody>
      </p:sp>
    </p:spTree>
    <p:extLst>
      <p:ext uri="{BB962C8B-B14F-4D97-AF65-F5344CB8AC3E}">
        <p14:creationId xmlns:p14="http://schemas.microsoft.com/office/powerpoint/2010/main" val="32743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18</a:t>
            </a:fld>
            <a:endParaRPr lang="en-GB"/>
          </a:p>
        </p:txBody>
      </p:sp>
    </p:spTree>
    <p:extLst>
      <p:ext uri="{BB962C8B-B14F-4D97-AF65-F5344CB8AC3E}">
        <p14:creationId xmlns:p14="http://schemas.microsoft.com/office/powerpoint/2010/main" val="373512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19</a:t>
            </a:fld>
            <a:endParaRPr lang="en-GB"/>
          </a:p>
        </p:txBody>
      </p:sp>
    </p:spTree>
    <p:extLst>
      <p:ext uri="{BB962C8B-B14F-4D97-AF65-F5344CB8AC3E}">
        <p14:creationId xmlns:p14="http://schemas.microsoft.com/office/powerpoint/2010/main" val="130451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April 2012</a:t>
            </a:r>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20</a:t>
            </a:fld>
            <a:endParaRPr lang="en-GB"/>
          </a:p>
        </p:txBody>
      </p:sp>
    </p:spTree>
    <p:extLst>
      <p:ext uri="{BB962C8B-B14F-4D97-AF65-F5344CB8AC3E}">
        <p14:creationId xmlns:p14="http://schemas.microsoft.com/office/powerpoint/2010/main" val="267638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DP Hussain walked to the mosque, Suarez</a:t>
            </a:r>
            <a:r>
              <a:rPr lang="en-GB" baseline="0" dirty="0" smtClean="0"/>
              <a:t> played wheelchair basketball, Natalie did cheer leading and steel drumming, Eddie did drumming, David and Eddie enjoyed their X box/ Wii and Lizzie and Wayne enjoyed dancing but did not like cycling. </a:t>
            </a:r>
            <a:endParaRPr lang="en-GB" dirty="0"/>
          </a:p>
        </p:txBody>
      </p:sp>
      <p:sp>
        <p:nvSpPr>
          <p:cNvPr id="4" name="Slide Number Placeholder 3"/>
          <p:cNvSpPr>
            <a:spLocks noGrp="1"/>
          </p:cNvSpPr>
          <p:nvPr>
            <p:ph type="sldNum" sz="quarter" idx="10"/>
          </p:nvPr>
        </p:nvSpPr>
        <p:spPr/>
        <p:txBody>
          <a:bodyPr/>
          <a:lstStyle/>
          <a:p>
            <a:fld id="{38E3EDF6-356A-430F-876D-716911D115D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41424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00"/>
              </a:lnSpc>
              <a:spcAft>
                <a:spcPts val="0"/>
              </a:spcAft>
            </a:pPr>
            <a:r>
              <a:rPr lang="en-GB" sz="1200" dirty="0" smtClean="0">
                <a:effectLst/>
                <a:latin typeface="Arial"/>
                <a:ea typeface="Times New Roman"/>
                <a:cs typeface="Arial"/>
              </a:rPr>
              <a:t>Pilgrim and Rogers (1999) have defined a three tier analytical framework describing Macro, </a:t>
            </a:r>
            <a:r>
              <a:rPr lang="en-GB" sz="1200" dirty="0" err="1" smtClean="0">
                <a:effectLst/>
                <a:latin typeface="Arial"/>
                <a:ea typeface="Times New Roman"/>
                <a:cs typeface="Arial"/>
              </a:rPr>
              <a:t>Meso</a:t>
            </a:r>
            <a:r>
              <a:rPr lang="en-GB" sz="1200" dirty="0" smtClean="0">
                <a:effectLst/>
                <a:latin typeface="Arial"/>
                <a:ea typeface="Times New Roman"/>
                <a:cs typeface="Arial"/>
              </a:rPr>
              <a:t> and Micro levels. At the Macro level, the World Health Organisation developed the International Classification of Functioning (WHO, 2007) which has ‘Participation’ as one of its domains. UNICEF focussed their annual ‘State of the world’s children’ on disabled children for 2013 (UNICEF, 2013). This embeds the values of children’s rights (UNCRC, 1989).   </a:t>
            </a:r>
            <a:endParaRPr lang="en-GB" sz="1600" dirty="0" smtClean="0">
              <a:effectLst/>
              <a:latin typeface="Arial"/>
              <a:ea typeface="Times New Roman"/>
              <a:cs typeface="Times New Roman"/>
            </a:endParaRPr>
          </a:p>
          <a:p>
            <a:pPr>
              <a:lnSpc>
                <a:spcPts val="1400"/>
              </a:lnSpc>
              <a:spcAft>
                <a:spcPts val="0"/>
              </a:spcAft>
            </a:pPr>
            <a:r>
              <a:rPr lang="en-GB" sz="1200" dirty="0" smtClean="0">
                <a:effectLst/>
                <a:latin typeface="Arial"/>
                <a:ea typeface="Times New Roman"/>
                <a:cs typeface="Arial"/>
              </a:rPr>
              <a:t>At the </a:t>
            </a:r>
            <a:r>
              <a:rPr lang="en-GB" sz="1200" dirty="0" err="1" smtClean="0">
                <a:effectLst/>
                <a:latin typeface="Arial"/>
                <a:ea typeface="Times New Roman"/>
                <a:cs typeface="Arial"/>
              </a:rPr>
              <a:t>Meso</a:t>
            </a:r>
            <a:r>
              <a:rPr lang="en-GB" sz="1200" dirty="0" smtClean="0">
                <a:effectLst/>
                <a:latin typeface="Arial"/>
                <a:ea typeface="Times New Roman"/>
                <a:cs typeface="Arial"/>
              </a:rPr>
              <a:t> level there are national guidelines such as the National Institute for Clinical Excellence (NICE) guideline to increase walking and cycling participation (NICE, 2012). The Chief Medical Officer proposes that children with neurological conditions are given a higher priority (Department of Health, 2013). In Wales, the Bevan report highlighted limited opportunities for disabled children (Bevan, 2011). </a:t>
            </a:r>
            <a:endParaRPr lang="en-GB" sz="1600" dirty="0" smtClean="0">
              <a:effectLst/>
              <a:latin typeface="Arial"/>
              <a:ea typeface="Times New Roman"/>
              <a:cs typeface="Times New Roman"/>
            </a:endParaRPr>
          </a:p>
          <a:p>
            <a:pPr>
              <a:lnSpc>
                <a:spcPts val="1400"/>
              </a:lnSpc>
              <a:spcAft>
                <a:spcPts val="0"/>
              </a:spcAft>
            </a:pPr>
            <a:r>
              <a:rPr lang="en-GB" sz="1200" dirty="0" smtClean="0">
                <a:effectLst/>
                <a:latin typeface="Arial"/>
                <a:ea typeface="Times New Roman"/>
                <a:cs typeface="Arial"/>
              </a:rPr>
              <a:t>At the micro level there are practitioners, parents, C &amp; YP with CP who attempt to interpret these guidelines into their practice and everyday life.  </a:t>
            </a:r>
            <a:endParaRPr lang="en-GB" sz="1600" dirty="0" smtClean="0">
              <a:effectLst/>
              <a:latin typeface="Arial"/>
              <a:ea typeface="Times New Roman"/>
              <a:cs typeface="Times New Roman"/>
            </a:endParaRPr>
          </a:p>
          <a:p>
            <a:pPr>
              <a:lnSpc>
                <a:spcPts val="1400"/>
              </a:lnSpc>
              <a:spcAft>
                <a:spcPts val="0"/>
              </a:spcAft>
            </a:pPr>
            <a:r>
              <a:rPr lang="en-GB" sz="1200" dirty="0" smtClean="0">
                <a:effectLst/>
                <a:latin typeface="Arial"/>
                <a:ea typeface="Times New Roman"/>
                <a:cs typeface="Arial"/>
              </a:rPr>
              <a:t>By increasing the understanding of the ‘lived experiences’ of a specific group of C &amp; YP with CP the findings will have transferability to other disabilities.  For health and social care professionals this may be of value to signpost clients/patients and their families to opportunities which may increase their participation to enhance their well-being. </a:t>
            </a:r>
            <a:endParaRPr lang="en-GB" sz="1600" dirty="0" smtClean="0">
              <a:effectLst/>
              <a:latin typeface="Arial"/>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3</a:t>
            </a:fld>
            <a:endParaRPr lang="en-GB"/>
          </a:p>
        </p:txBody>
      </p:sp>
    </p:spTree>
    <p:extLst>
      <p:ext uri="{BB962C8B-B14F-4D97-AF65-F5344CB8AC3E}">
        <p14:creationId xmlns:p14="http://schemas.microsoft.com/office/powerpoint/2010/main" val="2313250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DP</a:t>
            </a:r>
            <a:endParaRPr lang="en-GB" dirty="0"/>
          </a:p>
        </p:txBody>
      </p:sp>
      <p:sp>
        <p:nvSpPr>
          <p:cNvPr id="4" name="Slide Number Placeholder 3"/>
          <p:cNvSpPr>
            <a:spLocks noGrp="1"/>
          </p:cNvSpPr>
          <p:nvPr>
            <p:ph type="sldNum" sz="quarter" idx="10"/>
          </p:nvPr>
        </p:nvSpPr>
        <p:spPr/>
        <p:txBody>
          <a:bodyPr/>
          <a:lstStyle/>
          <a:p>
            <a:fld id="{38E3EDF6-356A-430F-876D-716911D115D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796886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24</a:t>
            </a:fld>
            <a:endParaRPr lang="en-GB"/>
          </a:p>
        </p:txBody>
      </p:sp>
    </p:spTree>
    <p:extLst>
      <p:ext uri="{BB962C8B-B14F-4D97-AF65-F5344CB8AC3E}">
        <p14:creationId xmlns:p14="http://schemas.microsoft.com/office/powerpoint/2010/main" val="1081791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DP</a:t>
            </a:r>
            <a:endParaRPr lang="en-GB" dirty="0"/>
          </a:p>
        </p:txBody>
      </p:sp>
      <p:sp>
        <p:nvSpPr>
          <p:cNvPr id="4" name="Slide Number Placeholder 3"/>
          <p:cNvSpPr>
            <a:spLocks noGrp="1"/>
          </p:cNvSpPr>
          <p:nvPr>
            <p:ph type="sldNum" sz="quarter" idx="10"/>
          </p:nvPr>
        </p:nvSpPr>
        <p:spPr/>
        <p:txBody>
          <a:bodyPr/>
          <a:lstStyle/>
          <a:p>
            <a:fld id="{38E3EDF6-356A-430F-876D-716911D115D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72485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DP</a:t>
            </a:r>
            <a:endParaRPr lang="en-GB" dirty="0"/>
          </a:p>
        </p:txBody>
      </p:sp>
      <p:sp>
        <p:nvSpPr>
          <p:cNvPr id="4" name="Slide Number Placeholder 3"/>
          <p:cNvSpPr>
            <a:spLocks noGrp="1"/>
          </p:cNvSpPr>
          <p:nvPr>
            <p:ph type="sldNum" sz="quarter" idx="10"/>
          </p:nvPr>
        </p:nvSpPr>
        <p:spPr/>
        <p:txBody>
          <a:bodyPr/>
          <a:lstStyle/>
          <a:p>
            <a:fld id="{38E3EDF6-356A-430F-876D-716911D115D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82544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27</a:t>
            </a:fld>
            <a:endParaRPr lang="en-GB"/>
          </a:p>
        </p:txBody>
      </p:sp>
    </p:spTree>
    <p:extLst>
      <p:ext uri="{BB962C8B-B14F-4D97-AF65-F5344CB8AC3E}">
        <p14:creationId xmlns:p14="http://schemas.microsoft.com/office/powerpoint/2010/main" val="391927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E3EDF6-356A-430F-876D-716911D115D5}"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39779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4</a:t>
            </a:fld>
            <a:endParaRPr lang="en-GB"/>
          </a:p>
        </p:txBody>
      </p:sp>
    </p:spTree>
    <p:extLst>
      <p:ext uri="{BB962C8B-B14F-4D97-AF65-F5344CB8AC3E}">
        <p14:creationId xmlns:p14="http://schemas.microsoft.com/office/powerpoint/2010/main" val="2325501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5</a:t>
            </a:fld>
            <a:endParaRPr lang="en-GB"/>
          </a:p>
        </p:txBody>
      </p:sp>
    </p:spTree>
    <p:extLst>
      <p:ext uri="{BB962C8B-B14F-4D97-AF65-F5344CB8AC3E}">
        <p14:creationId xmlns:p14="http://schemas.microsoft.com/office/powerpoint/2010/main" val="175732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6</a:t>
            </a:fld>
            <a:endParaRPr lang="en-GB"/>
          </a:p>
        </p:txBody>
      </p:sp>
    </p:spTree>
    <p:extLst>
      <p:ext uri="{BB962C8B-B14F-4D97-AF65-F5344CB8AC3E}">
        <p14:creationId xmlns:p14="http://schemas.microsoft.com/office/powerpoint/2010/main" val="331838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7</a:t>
            </a:fld>
            <a:endParaRPr lang="en-GB"/>
          </a:p>
        </p:txBody>
      </p:sp>
    </p:spTree>
    <p:extLst>
      <p:ext uri="{BB962C8B-B14F-4D97-AF65-F5344CB8AC3E}">
        <p14:creationId xmlns:p14="http://schemas.microsoft.com/office/powerpoint/2010/main" val="283371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Quality of life and participation </a:t>
            </a:r>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8</a:t>
            </a:fld>
            <a:endParaRPr lang="en-GB"/>
          </a:p>
        </p:txBody>
      </p:sp>
    </p:spTree>
    <p:extLst>
      <p:ext uri="{BB962C8B-B14F-4D97-AF65-F5344CB8AC3E}">
        <p14:creationId xmlns:p14="http://schemas.microsoft.com/office/powerpoint/2010/main" val="234507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Pilgrim and Rogers (1999) have defined a three tier analytical framework describing Macro, </a:t>
            </a:r>
            <a:r>
              <a:rPr lang="en-GB" dirty="0" err="1" smtClean="0"/>
              <a:t>Meso</a:t>
            </a:r>
            <a:r>
              <a:rPr lang="en-GB" dirty="0" smtClean="0"/>
              <a:t> and Micro levels. At the Macro level, the World Health Organisation developed the International Classification of Functioning (WHO, 2007) which has ‘Participation’ as one of its domains. UNICEF focussed their annual ‘State of the world’s children’ on disabled children for 2013 (UNICEF, 2013). This embeds the values of children’s rights (UNCRC, 1989).   </a:t>
            </a:r>
          </a:p>
          <a:p>
            <a:r>
              <a:rPr lang="en-GB" dirty="0" smtClean="0"/>
              <a:t>At the </a:t>
            </a:r>
            <a:r>
              <a:rPr lang="en-GB" dirty="0" err="1" smtClean="0"/>
              <a:t>Meso</a:t>
            </a:r>
            <a:r>
              <a:rPr lang="en-GB" dirty="0" smtClean="0"/>
              <a:t> level there are national guidelines such as the National Institute for Clinical Excellence (NICE) guideline to increase walking and cycling participation (NICE, 2012). The Chief Medical Officer proposes that children with neurological conditions are given a higher priority (Department of Health, 2013). In Wales, the Bevan report highlighted limited opportunities for disabled children (Bevan, 2011). </a:t>
            </a:r>
          </a:p>
          <a:p>
            <a:r>
              <a:rPr lang="en-GB" dirty="0" smtClean="0"/>
              <a:t>At the micro level there are practitioners, parents, C &amp; YP with CP who attempt to interpret these guidelines into their practice and everyday life.  </a:t>
            </a:r>
          </a:p>
          <a:p>
            <a:r>
              <a:rPr lang="en-GB" dirty="0" smtClean="0"/>
              <a:t>By increasing the understanding of the ‘lived experiences’ of a specific group of C &amp; YP with CP the findings will have transferability to other disabilities.  For health and social care professionals this may be of value to signpost clients/patients and their families to opportunities which may increase their participation to enhance their well-being.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0584571-55E2-4CF1-ACEE-1F1D8D17E80B}" type="slidenum">
              <a:rPr lang="en-GB" smtClean="0"/>
              <a:t>10</a:t>
            </a:fld>
            <a:endParaRPr lang="en-GB"/>
          </a:p>
        </p:txBody>
      </p:sp>
    </p:spTree>
    <p:extLst>
      <p:ext uri="{BB962C8B-B14F-4D97-AF65-F5344CB8AC3E}">
        <p14:creationId xmlns:p14="http://schemas.microsoft.com/office/powerpoint/2010/main" val="96199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0584571-55E2-4CF1-ACEE-1F1D8D17E80B}" type="slidenum">
              <a:rPr lang="en-GB" smtClean="0"/>
              <a:t>11</a:t>
            </a:fld>
            <a:endParaRPr lang="en-GB"/>
          </a:p>
        </p:txBody>
      </p:sp>
    </p:spTree>
    <p:extLst>
      <p:ext uri="{BB962C8B-B14F-4D97-AF65-F5344CB8AC3E}">
        <p14:creationId xmlns:p14="http://schemas.microsoft.com/office/powerpoint/2010/main" val="36014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vmlDrawing" Target="../drawings/vmlDrawing1.v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vmlDrawing" Target="../drawings/vmlDrawing2.v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5.xml"/><Relationship Id="rId1" Type="http://schemas.openxmlformats.org/officeDocument/2006/relationships/vmlDrawing" Target="../drawings/vmlDrawing3.v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vmlDrawing" Target="../drawings/vmlDrawing4.v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5.v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vmlDrawing" Target="../drawings/vmlDrawing6.v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0A9645-D8FC-4384-9C3D-295D45807A33}"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387798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0A9645-D8FC-4384-9C3D-295D45807A33}"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295604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0A9645-D8FC-4384-9C3D-295D45807A33}"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102933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164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77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90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458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967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299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259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624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0A9645-D8FC-4384-9C3D-295D45807A33}"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81038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313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0155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894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r="-1599"/>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8613" y="360363"/>
            <a:ext cx="5611812" cy="620712"/>
          </a:xfrm>
        </p:spPr>
        <p:txBody>
          <a:bodyPr/>
          <a:lstStyle>
            <a:lvl1pPr>
              <a:defRPr sz="3200">
                <a:solidFill>
                  <a:schemeClr val="tx1"/>
                </a:solidFill>
              </a:defRPr>
            </a:lvl1pPr>
          </a:lstStyle>
          <a:p>
            <a:r>
              <a:rPr lang="en-GB"/>
              <a:t>Click to edit Master title style</a:t>
            </a:r>
          </a:p>
        </p:txBody>
      </p:sp>
      <p:sp>
        <p:nvSpPr>
          <p:cNvPr id="3075" name="Rectangle 3"/>
          <p:cNvSpPr>
            <a:spLocks noGrp="1" noChangeArrowheads="1"/>
          </p:cNvSpPr>
          <p:nvPr>
            <p:ph type="subTitle" idx="1"/>
          </p:nvPr>
        </p:nvSpPr>
        <p:spPr>
          <a:xfrm>
            <a:off x="328613" y="1125538"/>
            <a:ext cx="6475412" cy="647700"/>
          </a:xfrm>
        </p:spPr>
        <p:txBody>
          <a:bodyPr/>
          <a:lstStyle>
            <a:lvl1pPr marL="0" indent="0" algn="r">
              <a:buFontTx/>
              <a:buNone/>
              <a:defRPr sz="1200">
                <a:solidFill>
                  <a:srgbClr val="FFFFFF"/>
                </a:solidFill>
              </a:defRPr>
            </a:lvl1pPr>
          </a:lstStyle>
          <a:p>
            <a:r>
              <a:rPr lang="en-GB"/>
              <a:t>Click to edit Master subtitle style</a:t>
            </a:r>
          </a:p>
        </p:txBody>
      </p:sp>
      <p:pic>
        <p:nvPicPr>
          <p:cNvPr id="3085" name="Picture 13" descr="Cardiff_university_logo"/>
          <p:cNvPicPr>
            <a:picLocks noChangeAspect="1" noChangeArrowheads="1"/>
          </p:cNvPicPr>
          <p:nvPr userDrawn="1"/>
        </p:nvPicPr>
        <p:blipFill>
          <a:blip r:embed="rId3" cstate="print"/>
          <a:srcRect/>
          <a:stretch>
            <a:fillRect/>
          </a:stretch>
        </p:blipFill>
        <p:spPr bwMode="auto">
          <a:xfrm>
            <a:off x="8077200" y="4005263"/>
            <a:ext cx="815975" cy="785812"/>
          </a:xfrm>
          <a:prstGeom prst="rect">
            <a:avLst/>
          </a:prstGeom>
          <a:noFill/>
        </p:spPr>
      </p:pic>
    </p:spTree>
    <p:extLst>
      <p:ext uri="{BB962C8B-B14F-4D97-AF65-F5344CB8AC3E}">
        <p14:creationId xmlns:p14="http://schemas.microsoft.com/office/powerpoint/2010/main" val="8089268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tmplLst>
          <p:tmpl>
            <p:tnLst>
              <p:par>
                <p:cTn presetID="10"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2000"/>
                        <p:tgtEl>
                          <p:spTgt spid="307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014218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289741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268413"/>
            <a:ext cx="374015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268413"/>
            <a:ext cx="374015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043868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607268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56811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29451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A9645-D8FC-4384-9C3D-295D45807A33}" type="datetimeFigureOut">
              <a:rPr lang="en-GB" smtClean="0"/>
              <a:t>27/06/2014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1034434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015160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553896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269189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8738" y="0"/>
            <a:ext cx="2051050" cy="5803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0"/>
            <a:ext cx="6005513"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788090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7921625" cy="6207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27088" y="1268413"/>
            <a:ext cx="374015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268413"/>
            <a:ext cx="374015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706064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762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0888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3991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552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224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0A9645-D8FC-4384-9C3D-295D45807A33}"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324979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199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2349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8477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716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6442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5602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grpSp>
        <p:nvGrpSpPr>
          <p:cNvPr id="4" name="Group 3"/>
          <p:cNvGrpSpPr/>
          <p:nvPr userDrawn="1"/>
        </p:nvGrpSpPr>
        <p:grpSpPr>
          <a:xfrm>
            <a:off x="111460" y="106087"/>
            <a:ext cx="8921080" cy="644525"/>
            <a:chOff x="120316" y="6109723"/>
            <a:chExt cx="8921080" cy="644525"/>
          </a:xfrm>
        </p:grpSpPr>
        <p:graphicFrame>
          <p:nvGraphicFramePr>
            <p:cNvPr id="5" name="Object 8"/>
            <p:cNvGraphicFramePr>
              <a:graphicFrameLocks noChangeAspect="1"/>
            </p:cNvGraphicFramePr>
            <p:nvPr>
              <p:extLst>
                <p:ext uri="{D42A27DB-BD31-4B8C-83A1-F6EECF244321}">
                  <p14:modId xmlns:p14="http://schemas.microsoft.com/office/powerpoint/2010/main" val="3286025480"/>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7179"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7" name="Text Box 9"/>
            <p:cNvSpPr txBox="1">
              <a:spLocks noChangeArrowheads="1"/>
            </p:cNvSpPr>
            <p:nvPr/>
          </p:nvSpPr>
          <p:spPr bwMode="auto">
            <a:xfrm>
              <a:off x="209809" y="6144866"/>
              <a:ext cx="3234974"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8"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9"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536416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a:lvl1pPr>
          </a:lstStyle>
          <a:p>
            <a:r>
              <a:rPr lang="en-US"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4" name="Group 3"/>
          <p:cNvGrpSpPr/>
          <p:nvPr userDrawn="1"/>
        </p:nvGrpSpPr>
        <p:grpSpPr>
          <a:xfrm>
            <a:off x="120316" y="6109723"/>
            <a:ext cx="8921080" cy="644525"/>
            <a:chOff x="120316" y="6109723"/>
            <a:chExt cx="8921080" cy="644525"/>
          </a:xfrm>
        </p:grpSpPr>
        <p:graphicFrame>
          <p:nvGraphicFramePr>
            <p:cNvPr id="5" name="Object 8"/>
            <p:cNvGraphicFramePr>
              <a:graphicFrameLocks noChangeAspect="1"/>
            </p:cNvGraphicFramePr>
            <p:nvPr>
              <p:extLst>
                <p:ext uri="{D42A27DB-BD31-4B8C-83A1-F6EECF244321}">
                  <p14:modId xmlns:p14="http://schemas.microsoft.com/office/powerpoint/2010/main" val="2464005995"/>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8203"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7" name="Text Box 9"/>
            <p:cNvSpPr txBox="1">
              <a:spLocks noChangeArrowheads="1"/>
            </p:cNvSpPr>
            <p:nvPr/>
          </p:nvSpPr>
          <p:spPr bwMode="auto">
            <a:xfrm>
              <a:off x="209809" y="6144866"/>
              <a:ext cx="3078336"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8"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9"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631522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grpSp>
        <p:nvGrpSpPr>
          <p:cNvPr id="4" name="Group 3"/>
          <p:cNvGrpSpPr/>
          <p:nvPr userDrawn="1"/>
        </p:nvGrpSpPr>
        <p:grpSpPr>
          <a:xfrm>
            <a:off x="147973" y="106087"/>
            <a:ext cx="8921080" cy="644525"/>
            <a:chOff x="120316" y="6109723"/>
            <a:chExt cx="8921080" cy="644525"/>
          </a:xfrm>
        </p:grpSpPr>
        <p:graphicFrame>
          <p:nvGraphicFramePr>
            <p:cNvPr id="5" name="Object 8"/>
            <p:cNvGraphicFramePr>
              <a:graphicFrameLocks noChangeAspect="1"/>
            </p:cNvGraphicFramePr>
            <p:nvPr>
              <p:extLst>
                <p:ext uri="{D42A27DB-BD31-4B8C-83A1-F6EECF244321}">
                  <p14:modId xmlns:p14="http://schemas.microsoft.com/office/powerpoint/2010/main" val="4191439592"/>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9227"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7" name="Text Box 9"/>
            <p:cNvSpPr txBox="1">
              <a:spLocks noChangeArrowheads="1"/>
            </p:cNvSpPr>
            <p:nvPr/>
          </p:nvSpPr>
          <p:spPr bwMode="auto">
            <a:xfrm>
              <a:off x="209809" y="6144866"/>
              <a:ext cx="3263064"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8"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9"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2817901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5" name="Group 4"/>
          <p:cNvGrpSpPr/>
          <p:nvPr userDrawn="1"/>
        </p:nvGrpSpPr>
        <p:grpSpPr>
          <a:xfrm>
            <a:off x="120316" y="6109723"/>
            <a:ext cx="8921080" cy="644525"/>
            <a:chOff x="120316" y="6109723"/>
            <a:chExt cx="8921080" cy="644525"/>
          </a:xfrm>
        </p:grpSpPr>
        <p:graphicFrame>
          <p:nvGraphicFramePr>
            <p:cNvPr id="6" name="Object 8"/>
            <p:cNvGraphicFramePr>
              <a:graphicFrameLocks noChangeAspect="1"/>
            </p:cNvGraphicFramePr>
            <p:nvPr>
              <p:extLst>
                <p:ext uri="{D42A27DB-BD31-4B8C-83A1-F6EECF244321}">
                  <p14:modId xmlns:p14="http://schemas.microsoft.com/office/powerpoint/2010/main" val="2682412720"/>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10251"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8" name="Text Box 9"/>
            <p:cNvSpPr txBox="1">
              <a:spLocks noChangeArrowheads="1"/>
            </p:cNvSpPr>
            <p:nvPr/>
          </p:nvSpPr>
          <p:spPr bwMode="auto">
            <a:xfrm>
              <a:off x="209809" y="6144866"/>
              <a:ext cx="3420082"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9"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10"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222399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0A9645-D8FC-4384-9C3D-295D45807A33}" type="datetimeFigureOut">
              <a:rPr lang="en-GB" smtClean="0"/>
              <a:t>27/06/2014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2263482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7" name="Group 6"/>
          <p:cNvGrpSpPr/>
          <p:nvPr userDrawn="1"/>
        </p:nvGrpSpPr>
        <p:grpSpPr>
          <a:xfrm>
            <a:off x="120316" y="6109723"/>
            <a:ext cx="8921080" cy="644525"/>
            <a:chOff x="120316" y="6109723"/>
            <a:chExt cx="8921080" cy="644525"/>
          </a:xfrm>
        </p:grpSpPr>
        <p:graphicFrame>
          <p:nvGraphicFramePr>
            <p:cNvPr id="8" name="Object 8"/>
            <p:cNvGraphicFramePr>
              <a:graphicFrameLocks noChangeAspect="1"/>
            </p:cNvGraphicFramePr>
            <p:nvPr>
              <p:extLst>
                <p:ext uri="{D42A27DB-BD31-4B8C-83A1-F6EECF244321}">
                  <p14:modId xmlns:p14="http://schemas.microsoft.com/office/powerpoint/2010/main" val="3821647537"/>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11275"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10" name="Text Box 9"/>
            <p:cNvSpPr txBox="1">
              <a:spLocks noChangeArrowheads="1"/>
            </p:cNvSpPr>
            <p:nvPr/>
          </p:nvSpPr>
          <p:spPr bwMode="auto">
            <a:xfrm>
              <a:off x="209809" y="6144866"/>
              <a:ext cx="304139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11"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12"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42228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80001"/>
            <a:ext cx="8229600" cy="910253"/>
          </a:xfrm>
          <a:prstGeom prst="rect">
            <a:avLst/>
          </a:prstGeom>
        </p:spPr>
        <p:txBody>
          <a:bodyPr/>
          <a:lstStyle/>
          <a:p>
            <a:r>
              <a:rPr lang="en-US" smtClean="0"/>
              <a:t>Click to edit Master title style</a:t>
            </a:r>
            <a:endParaRPr lang="en-GB"/>
          </a:p>
        </p:txBody>
      </p:sp>
      <p:grpSp>
        <p:nvGrpSpPr>
          <p:cNvPr id="3" name="Group 2"/>
          <p:cNvGrpSpPr/>
          <p:nvPr userDrawn="1"/>
        </p:nvGrpSpPr>
        <p:grpSpPr>
          <a:xfrm>
            <a:off x="111460" y="106087"/>
            <a:ext cx="8921080" cy="644525"/>
            <a:chOff x="120316" y="6109723"/>
            <a:chExt cx="8921080" cy="644525"/>
          </a:xfrm>
        </p:grpSpPr>
        <p:graphicFrame>
          <p:nvGraphicFramePr>
            <p:cNvPr id="4" name="Object 8"/>
            <p:cNvGraphicFramePr>
              <a:graphicFrameLocks noChangeAspect="1"/>
            </p:cNvGraphicFramePr>
            <p:nvPr>
              <p:extLst>
                <p:ext uri="{D42A27DB-BD31-4B8C-83A1-F6EECF244321}">
                  <p14:modId xmlns:p14="http://schemas.microsoft.com/office/powerpoint/2010/main" val="1421488955"/>
                </p:ext>
              </p:extLst>
            </p:nvPr>
          </p:nvGraphicFramePr>
          <p:xfrm>
            <a:off x="8361946" y="6109723"/>
            <a:ext cx="679450" cy="644525"/>
          </p:xfrm>
          <a:graphic>
            <a:graphicData uri="http://schemas.openxmlformats.org/presentationml/2006/ole">
              <mc:AlternateContent xmlns:mc="http://schemas.openxmlformats.org/markup-compatibility/2006">
                <mc:Choice xmlns:v="urn:schemas-microsoft-com:vml" Requires="v">
                  <p:oleObj spid="_x0000_s12299" name="Image" r:id="rId3" imgW="5777778" imgH="5473016" progId="">
                    <p:embed/>
                  </p:oleObj>
                </mc:Choice>
                <mc:Fallback>
                  <p:oleObj name="Image" r:id="rId3" imgW="5777778" imgH="54730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1946" y="6109723"/>
                          <a:ext cx="679450" cy="64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ctangle 7"/>
            <p:cNvSpPr>
              <a:spLocks noChangeArrowheads="1"/>
            </p:cNvSpPr>
            <p:nvPr userDrawn="1"/>
          </p:nvSpPr>
          <p:spPr bwMode="auto">
            <a:xfrm>
              <a:off x="120317" y="6109723"/>
              <a:ext cx="8109283" cy="644400"/>
            </a:xfrm>
            <a:prstGeom prst="rect">
              <a:avLst/>
            </a:prstGeom>
            <a:solidFill>
              <a:srgbClr val="990033"/>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6" name="Text Box 9"/>
            <p:cNvSpPr txBox="1">
              <a:spLocks noChangeArrowheads="1"/>
            </p:cNvSpPr>
            <p:nvPr/>
          </p:nvSpPr>
          <p:spPr bwMode="auto">
            <a:xfrm>
              <a:off x="209809" y="6144866"/>
              <a:ext cx="2967120"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GB" sz="1600" dirty="0" smtClean="0">
                  <a:solidFill>
                    <a:srgbClr val="FFFFFF"/>
                  </a:solidFill>
                  <a:latin typeface="Franklin Gothic Book" panose="020B0503020102020204" pitchFamily="34" charset="0"/>
                </a:rPr>
                <a:t>School </a:t>
              </a:r>
              <a:r>
                <a:rPr lang="en-GB" sz="1600" dirty="0">
                  <a:solidFill>
                    <a:srgbClr val="FFFFFF"/>
                  </a:solidFill>
                  <a:latin typeface="Franklin Gothic Book" panose="020B0503020102020204" pitchFamily="34" charset="0"/>
                </a:rPr>
                <a:t>of </a:t>
              </a:r>
              <a:r>
                <a:rPr lang="en-GB" sz="1600" dirty="0" smtClean="0">
                  <a:solidFill>
                    <a:srgbClr val="FFFFFF"/>
                  </a:solidFill>
                  <a:latin typeface="Franklin Gothic Book" panose="020B0503020102020204" pitchFamily="34" charset="0"/>
                </a:rPr>
                <a:t>Healthcare Sciences</a:t>
              </a:r>
              <a:endParaRPr lang="en-GB" sz="1600" dirty="0">
                <a:solidFill>
                  <a:srgbClr val="FFFFFF"/>
                </a:solidFill>
                <a:latin typeface="Franklin Gothic Book" panose="020B0503020102020204" pitchFamily="34" charset="0"/>
              </a:endParaRPr>
            </a:p>
          </p:txBody>
        </p:sp>
        <p:sp>
          <p:nvSpPr>
            <p:cNvPr id="7" name="Line 12"/>
            <p:cNvSpPr>
              <a:spLocks noChangeShapeType="1"/>
            </p:cNvSpPr>
            <p:nvPr/>
          </p:nvSpPr>
          <p:spPr bwMode="auto">
            <a:xfrm flipH="1">
              <a:off x="120316" y="6426229"/>
              <a:ext cx="8109284" cy="5629"/>
            </a:xfrm>
            <a:prstGeom prst="line">
              <a:avLst/>
            </a:prstGeom>
            <a:noFill/>
            <a:ln w="11430">
              <a:solidFill>
                <a:schemeClr val="bg1"/>
              </a:solidFill>
              <a:round/>
              <a:headEnd/>
              <a:tailEnd/>
            </a:ln>
            <a:effectLst/>
          </p:spPr>
          <p:txBody>
            <a:bodyPr/>
            <a:lstStyle/>
            <a:p>
              <a:pPr fontAlgn="base">
                <a:spcBef>
                  <a:spcPct val="0"/>
                </a:spcBef>
                <a:spcAft>
                  <a:spcPct val="0"/>
                </a:spcAft>
                <a:defRPr/>
              </a:pPr>
              <a:endParaRPr lang="en-GB">
                <a:solidFill>
                  <a:srgbClr val="000000"/>
                </a:solidFill>
              </a:endParaRPr>
            </a:p>
          </p:txBody>
        </p:sp>
        <p:sp>
          <p:nvSpPr>
            <p:cNvPr id="8" name="Text Box 9"/>
            <p:cNvSpPr txBox="1">
              <a:spLocks noChangeArrowheads="1"/>
            </p:cNvSpPr>
            <p:nvPr userDrawn="1"/>
          </p:nvSpPr>
          <p:spPr bwMode="auto">
            <a:xfrm>
              <a:off x="209809" y="6461373"/>
              <a:ext cx="2898351" cy="246221"/>
            </a:xfrm>
            <a:prstGeom prst="rect">
              <a:avLst/>
            </a:prstGeom>
            <a:noFill/>
            <a:ln w="9525">
              <a:noFill/>
              <a:miter lim="800000"/>
              <a:headEnd/>
              <a:tailEnd/>
            </a:ln>
            <a:effectLst/>
          </p:spPr>
          <p:txBody>
            <a:bodyPr wrap="square" lIns="108000" tIns="0" bIns="0">
              <a:spAutoFit/>
            </a:bodyPr>
            <a:lstStyle/>
            <a:p>
              <a:pPr fontAlgn="base">
                <a:spcBef>
                  <a:spcPct val="50000"/>
                </a:spcBef>
                <a:spcAft>
                  <a:spcPct val="0"/>
                </a:spcAft>
                <a:defRPr/>
              </a:pPr>
              <a:r>
                <a:rPr lang="en-US" sz="1600" i="1" dirty="0" err="1" smtClean="0">
                  <a:solidFill>
                    <a:srgbClr val="FFFFFF"/>
                  </a:solidFill>
                  <a:latin typeface="Franklin Gothic Book" panose="020B0503020102020204" pitchFamily="34" charset="0"/>
                </a:rPr>
                <a:t>Ysgol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Gwyddorau</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Gofal</a:t>
              </a:r>
              <a:r>
                <a:rPr lang="en-US" sz="1600" i="1" dirty="0" smtClean="0">
                  <a:solidFill>
                    <a:srgbClr val="FFFFFF"/>
                  </a:solidFill>
                  <a:latin typeface="Franklin Gothic Book" panose="020B0503020102020204" pitchFamily="34" charset="0"/>
                </a:rPr>
                <a:t> </a:t>
              </a:r>
              <a:r>
                <a:rPr lang="en-US" sz="1600" i="1" dirty="0" err="1" smtClean="0">
                  <a:solidFill>
                    <a:srgbClr val="FFFFFF"/>
                  </a:solidFill>
                  <a:latin typeface="Franklin Gothic Book" panose="020B0503020102020204" pitchFamily="34" charset="0"/>
                </a:rPr>
                <a:t>Iechyd</a:t>
              </a:r>
              <a:endParaRPr lang="en-GB" sz="1600" i="1" dirty="0">
                <a:solidFill>
                  <a:srgbClr val="FFFFFF"/>
                </a:solidFill>
                <a:latin typeface="Franklin Gothic Book" panose="020B0503020102020204" pitchFamily="34" charset="0"/>
              </a:endParaRPr>
            </a:p>
          </p:txBody>
        </p:sp>
      </p:grpSp>
    </p:spTree>
    <p:extLst>
      <p:ext uri="{BB962C8B-B14F-4D97-AF65-F5344CB8AC3E}">
        <p14:creationId xmlns:p14="http://schemas.microsoft.com/office/powerpoint/2010/main" val="114046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418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8260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7402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295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0048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355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8323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648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0A9645-D8FC-4384-9C3D-295D45807A33}" type="datetimeFigureOut">
              <a:rPr lang="en-GB" smtClean="0"/>
              <a:t>27/06/2014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3088252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492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2881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64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577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9410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6972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9625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917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050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821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A9645-D8FC-4384-9C3D-295D45807A33}" type="datetimeFigureOut">
              <a:rPr lang="en-GB" smtClean="0"/>
              <a:t>27/06/2014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2721845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948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2522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207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0490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373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9693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5492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4961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4973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403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A9645-D8FC-4384-9C3D-295D45807A33}"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11455103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7909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1054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9466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61957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6054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786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44825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316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140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756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A9645-D8FC-4384-9C3D-295D45807A33}" type="datetimeFigureOut">
              <a:rPr lang="en-GB" smtClean="0"/>
              <a:t>27/06/2014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A695F-725A-4F40-8D40-C198074F5D28}" type="slidenum">
              <a:rPr lang="en-GB" smtClean="0"/>
              <a:t>‹#›</a:t>
            </a:fld>
            <a:endParaRPr lang="en-GB"/>
          </a:p>
        </p:txBody>
      </p:sp>
    </p:spTree>
    <p:extLst>
      <p:ext uri="{BB962C8B-B14F-4D97-AF65-F5344CB8AC3E}">
        <p14:creationId xmlns:p14="http://schemas.microsoft.com/office/powerpoint/2010/main" val="24258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A9645-D8FC-4384-9C3D-295D45807A33}" type="datetimeFigureOut">
              <a:rPr lang="en-GB" smtClean="0"/>
              <a:t>27/06/2014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A695F-725A-4F40-8D40-C198074F5D28}" type="slidenum">
              <a:rPr lang="en-GB" smtClean="0"/>
              <a:t>‹#›</a:t>
            </a:fld>
            <a:endParaRPr lang="en-GB"/>
          </a:p>
        </p:txBody>
      </p:sp>
    </p:spTree>
    <p:extLst>
      <p:ext uri="{BB962C8B-B14F-4D97-AF65-F5344CB8AC3E}">
        <p14:creationId xmlns:p14="http://schemas.microsoft.com/office/powerpoint/2010/main" val="222542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D8AC9-6CA4-442F-B9A1-DAAE5B80FFEF}"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12678-C342-410A-B19D-BAF1598F34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1699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0"/>
            <a:ext cx="7921625"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268413"/>
            <a:ext cx="7632700" cy="453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36" name="Picture 12" descr="Cardiff_university_logo"/>
          <p:cNvPicPr>
            <a:picLocks noChangeAspect="1" noChangeArrowheads="1"/>
          </p:cNvPicPr>
          <p:nvPr userDrawn="1"/>
        </p:nvPicPr>
        <p:blipFill>
          <a:blip r:embed="rId15" cstate="print"/>
          <a:srcRect/>
          <a:stretch>
            <a:fillRect/>
          </a:stretch>
        </p:blipFill>
        <p:spPr bwMode="auto">
          <a:xfrm>
            <a:off x="8532813" y="88900"/>
            <a:ext cx="479425" cy="460375"/>
          </a:xfrm>
          <a:prstGeom prst="rect">
            <a:avLst/>
          </a:prstGeom>
          <a:noFill/>
        </p:spPr>
      </p:pic>
      <p:pic>
        <p:nvPicPr>
          <p:cNvPr id="1038" name="Picture 14" descr="Cardiff_university_logo"/>
          <p:cNvPicPr>
            <a:picLocks noChangeAspect="1" noChangeArrowheads="1"/>
          </p:cNvPicPr>
          <p:nvPr userDrawn="1"/>
        </p:nvPicPr>
        <p:blipFill>
          <a:blip r:embed="rId15" cstate="print"/>
          <a:srcRect/>
          <a:stretch>
            <a:fillRect/>
          </a:stretch>
        </p:blipFill>
        <p:spPr bwMode="auto">
          <a:xfrm>
            <a:off x="80963" y="6627813"/>
            <a:ext cx="169862" cy="163512"/>
          </a:xfrm>
          <a:prstGeom prst="rect">
            <a:avLst/>
          </a:prstGeom>
          <a:noFill/>
          <a:ln w="9525">
            <a:noFill/>
            <a:miter lim="800000"/>
            <a:headEnd/>
            <a:tailEnd/>
          </a:ln>
        </p:spPr>
      </p:pic>
    </p:spTree>
    <p:extLst>
      <p:ext uri="{BB962C8B-B14F-4D97-AF65-F5344CB8AC3E}">
        <p14:creationId xmlns:p14="http://schemas.microsoft.com/office/powerpoint/2010/main" val="1186678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l" rtl="0" fontAlgn="base">
        <a:spcBef>
          <a:spcPct val="0"/>
        </a:spcBef>
        <a:spcAft>
          <a:spcPct val="0"/>
        </a:spcAft>
        <a:defRPr sz="2600">
          <a:solidFill>
            <a:srgbClr val="FFFFFF"/>
          </a:solidFill>
          <a:latin typeface="+mj-lt"/>
          <a:ea typeface="+mj-ea"/>
          <a:cs typeface="+mj-cs"/>
        </a:defRPr>
      </a:lvl1pPr>
      <a:lvl2pPr algn="l" rtl="0" fontAlgn="base">
        <a:spcBef>
          <a:spcPct val="0"/>
        </a:spcBef>
        <a:spcAft>
          <a:spcPct val="0"/>
        </a:spcAft>
        <a:defRPr sz="2600">
          <a:solidFill>
            <a:srgbClr val="FFFFFF"/>
          </a:solidFill>
          <a:latin typeface="Arial" charset="0"/>
        </a:defRPr>
      </a:lvl2pPr>
      <a:lvl3pPr algn="l" rtl="0" fontAlgn="base">
        <a:spcBef>
          <a:spcPct val="0"/>
        </a:spcBef>
        <a:spcAft>
          <a:spcPct val="0"/>
        </a:spcAft>
        <a:defRPr sz="2600">
          <a:solidFill>
            <a:srgbClr val="FFFFFF"/>
          </a:solidFill>
          <a:latin typeface="Arial" charset="0"/>
        </a:defRPr>
      </a:lvl3pPr>
      <a:lvl4pPr algn="l" rtl="0" fontAlgn="base">
        <a:spcBef>
          <a:spcPct val="0"/>
        </a:spcBef>
        <a:spcAft>
          <a:spcPct val="0"/>
        </a:spcAft>
        <a:defRPr sz="2600">
          <a:solidFill>
            <a:srgbClr val="FFFFFF"/>
          </a:solidFill>
          <a:latin typeface="Arial" charset="0"/>
        </a:defRPr>
      </a:lvl4pPr>
      <a:lvl5pPr algn="l" rtl="0" fontAlgn="base">
        <a:spcBef>
          <a:spcPct val="0"/>
        </a:spcBef>
        <a:spcAft>
          <a:spcPct val="0"/>
        </a:spcAft>
        <a:defRPr sz="2600">
          <a:solidFill>
            <a:srgbClr val="FFFFFF"/>
          </a:solidFill>
          <a:latin typeface="Arial" charset="0"/>
        </a:defRPr>
      </a:lvl5pPr>
      <a:lvl6pPr marL="457200" algn="l" rtl="0" fontAlgn="base">
        <a:spcBef>
          <a:spcPct val="0"/>
        </a:spcBef>
        <a:spcAft>
          <a:spcPct val="0"/>
        </a:spcAft>
        <a:defRPr sz="2600">
          <a:solidFill>
            <a:srgbClr val="FFFFFF"/>
          </a:solidFill>
          <a:latin typeface="Arial" charset="0"/>
        </a:defRPr>
      </a:lvl6pPr>
      <a:lvl7pPr marL="914400" algn="l" rtl="0" fontAlgn="base">
        <a:spcBef>
          <a:spcPct val="0"/>
        </a:spcBef>
        <a:spcAft>
          <a:spcPct val="0"/>
        </a:spcAft>
        <a:defRPr sz="2600">
          <a:solidFill>
            <a:srgbClr val="FFFFFF"/>
          </a:solidFill>
          <a:latin typeface="Arial" charset="0"/>
        </a:defRPr>
      </a:lvl7pPr>
      <a:lvl8pPr marL="1371600" algn="l" rtl="0" fontAlgn="base">
        <a:spcBef>
          <a:spcPct val="0"/>
        </a:spcBef>
        <a:spcAft>
          <a:spcPct val="0"/>
        </a:spcAft>
        <a:defRPr sz="2600">
          <a:solidFill>
            <a:srgbClr val="FFFFFF"/>
          </a:solidFill>
          <a:latin typeface="Arial" charset="0"/>
        </a:defRPr>
      </a:lvl8pPr>
      <a:lvl9pPr marL="1828800" algn="l" rtl="0" fontAlgn="base">
        <a:spcBef>
          <a:spcPct val="0"/>
        </a:spcBef>
        <a:spcAft>
          <a:spcPct val="0"/>
        </a:spcAft>
        <a:defRPr sz="2600">
          <a:solidFill>
            <a:srgbClr val="FFFFFF"/>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2"/>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5556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gs>
            <a:gs pos="100000">
              <a:srgbClr val="D9D9D9"/>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51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25089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107203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503CD-BD04-4635-889A-41394F30E27E}" type="datetimeFigureOut">
              <a:rPr lang="en-GB" smtClean="0">
                <a:solidFill>
                  <a:prstClr val="black">
                    <a:tint val="75000"/>
                  </a:prstClr>
                </a:solidFill>
              </a:rPr>
              <a:pPr/>
              <a:t>27/06/2014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B9A40-BE59-4DDF-A1F1-576C6E87886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5291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wmf"/><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8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hyperlink" Target="mailto:pickeringdm@cf.ac.uk" TargetMode="External"/><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40768"/>
          </a:xfrm>
        </p:spPr>
        <p:txBody>
          <a:bodyPr/>
          <a:lstStyle/>
          <a:p>
            <a:r>
              <a:rPr lang="en-GB" dirty="0" smtClean="0"/>
              <a:t/>
            </a:r>
            <a:br>
              <a:rPr lang="en-GB" dirty="0" smtClean="0"/>
            </a:br>
            <a:r>
              <a:rPr lang="en-GB" dirty="0" smtClean="0"/>
              <a:t>Children </a:t>
            </a:r>
            <a:r>
              <a:rPr lang="en-GB" dirty="0"/>
              <a:t>and Young People with </a:t>
            </a:r>
            <a:r>
              <a:rPr lang="en-GB" dirty="0" smtClean="0"/>
              <a:t>Cerebral Palsy’s Wheel of </a:t>
            </a:r>
            <a:r>
              <a:rPr lang="en-GB" dirty="0"/>
              <a:t>Participation about Recreational Activities</a:t>
            </a:r>
          </a:p>
        </p:txBody>
      </p:sp>
      <p:sp>
        <p:nvSpPr>
          <p:cNvPr id="3" name="Subtitle 2"/>
          <p:cNvSpPr>
            <a:spLocks noGrp="1"/>
          </p:cNvSpPr>
          <p:nvPr>
            <p:ph type="subTitle" idx="1"/>
          </p:nvPr>
        </p:nvSpPr>
        <p:spPr>
          <a:xfrm>
            <a:off x="251520" y="1628800"/>
            <a:ext cx="6475412" cy="2160240"/>
          </a:xfrm>
        </p:spPr>
        <p:txBody>
          <a:bodyPr/>
          <a:lstStyle/>
          <a:p>
            <a:pPr lvl="0" algn="ctr" fontAlgn="auto">
              <a:spcAft>
                <a:spcPts val="0"/>
              </a:spcAft>
            </a:pPr>
            <a:r>
              <a:rPr lang="en-GB" sz="3200" kern="1200" dirty="0" smtClean="0">
                <a:solidFill>
                  <a:prstClr val="black"/>
                </a:solidFill>
                <a:latin typeface="Calibri"/>
              </a:rPr>
              <a:t>5</a:t>
            </a:r>
            <a:r>
              <a:rPr lang="en-GB" sz="3200" kern="1200" baseline="30000" dirty="0" smtClean="0">
                <a:solidFill>
                  <a:prstClr val="black"/>
                </a:solidFill>
                <a:latin typeface="Calibri"/>
              </a:rPr>
              <a:t>th</a:t>
            </a:r>
            <a:r>
              <a:rPr lang="en-GB" sz="3200" kern="1200" dirty="0" smtClean="0">
                <a:solidFill>
                  <a:prstClr val="black"/>
                </a:solidFill>
                <a:latin typeface="Calibri"/>
              </a:rPr>
              <a:t> International Conference,</a:t>
            </a:r>
          </a:p>
          <a:p>
            <a:pPr lvl="0" algn="ctr" fontAlgn="auto">
              <a:spcAft>
                <a:spcPts val="0"/>
              </a:spcAft>
            </a:pPr>
            <a:r>
              <a:rPr lang="en-GB" sz="3200" kern="1200" dirty="0" smtClean="0">
                <a:solidFill>
                  <a:prstClr val="black"/>
                </a:solidFill>
                <a:latin typeface="Calibri"/>
              </a:rPr>
              <a:t>Researching children's everyday lives: socio-cultural contexts</a:t>
            </a:r>
          </a:p>
          <a:p>
            <a:pPr lvl="0" algn="ctr" fontAlgn="auto">
              <a:spcAft>
                <a:spcPts val="0"/>
              </a:spcAft>
            </a:pPr>
            <a:r>
              <a:rPr lang="en-GB" sz="3200" kern="1200" dirty="0" smtClean="0">
                <a:solidFill>
                  <a:prstClr val="black"/>
                </a:solidFill>
                <a:latin typeface="Calibri"/>
              </a:rPr>
              <a:t>	Dawn </a:t>
            </a:r>
            <a:r>
              <a:rPr lang="en-GB" sz="3200" kern="1200" dirty="0">
                <a:solidFill>
                  <a:prstClr val="black"/>
                </a:solidFill>
                <a:latin typeface="Calibri"/>
              </a:rPr>
              <a:t>Pickering, Senior Lecturer, </a:t>
            </a:r>
          </a:p>
          <a:p>
            <a:pPr lvl="0" algn="ctr" fontAlgn="auto">
              <a:spcAft>
                <a:spcPts val="0"/>
              </a:spcAft>
            </a:pPr>
            <a:r>
              <a:rPr lang="en-GB" sz="3200" kern="1200" dirty="0" smtClean="0">
                <a:solidFill>
                  <a:prstClr val="black"/>
                </a:solidFill>
                <a:latin typeface="Calibri"/>
              </a:rPr>
              <a:t>	Kenwood Hall, </a:t>
            </a:r>
            <a:r>
              <a:rPr lang="en-GB" sz="3200" kern="1200" dirty="0">
                <a:solidFill>
                  <a:prstClr val="black"/>
                </a:solidFill>
                <a:latin typeface="Calibri"/>
              </a:rPr>
              <a:t>Sheffield</a:t>
            </a:r>
            <a:r>
              <a:rPr lang="en-GB" sz="3200" kern="1200" dirty="0" smtClean="0">
                <a:solidFill>
                  <a:prstClr val="black"/>
                </a:solidFill>
                <a:latin typeface="Calibri"/>
              </a:rPr>
              <a:t>, UK</a:t>
            </a:r>
            <a:endParaRPr lang="en-GB" sz="3200" kern="1200" dirty="0">
              <a:solidFill>
                <a:prstClr val="black"/>
              </a:solidFill>
              <a:latin typeface="Calibri"/>
            </a:endParaRPr>
          </a:p>
          <a:p>
            <a:pPr lvl="0" algn="ctr" fontAlgn="auto">
              <a:spcAft>
                <a:spcPts val="0"/>
              </a:spcAft>
            </a:pPr>
            <a:r>
              <a:rPr lang="en-GB" sz="3200" kern="1200" dirty="0">
                <a:solidFill>
                  <a:prstClr val="black"/>
                </a:solidFill>
                <a:latin typeface="Calibri"/>
              </a:rPr>
              <a:t> </a:t>
            </a:r>
            <a:r>
              <a:rPr lang="en-GB" sz="3200" kern="1200" dirty="0" smtClean="0">
                <a:solidFill>
                  <a:prstClr val="black"/>
                </a:solidFill>
                <a:latin typeface="Calibri"/>
              </a:rPr>
              <a:t>	2</a:t>
            </a:r>
            <a:r>
              <a:rPr lang="en-GB" sz="3200" kern="1200" baseline="30000" dirty="0" smtClean="0">
                <a:solidFill>
                  <a:prstClr val="black"/>
                </a:solidFill>
                <a:latin typeface="Calibri"/>
              </a:rPr>
              <a:t>nd</a:t>
            </a:r>
            <a:r>
              <a:rPr lang="en-GB" sz="3200" kern="1200" dirty="0" smtClean="0">
                <a:solidFill>
                  <a:prstClr val="black"/>
                </a:solidFill>
                <a:latin typeface="Calibri"/>
              </a:rPr>
              <a:t> July </a:t>
            </a:r>
            <a:r>
              <a:rPr lang="en-GB" sz="3200" kern="1200" dirty="0">
                <a:solidFill>
                  <a:prstClr val="black"/>
                </a:solidFill>
                <a:latin typeface="Calibri"/>
              </a:rPr>
              <a:t>2014</a:t>
            </a:r>
          </a:p>
          <a:p>
            <a:endParaRPr lang="en-GB" dirty="0"/>
          </a:p>
        </p:txBody>
      </p:sp>
    </p:spTree>
    <p:extLst>
      <p:ext uri="{BB962C8B-B14F-4D97-AF65-F5344CB8AC3E}">
        <p14:creationId xmlns:p14="http://schemas.microsoft.com/office/powerpoint/2010/main" val="333585825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National Institute for Clinical Excellence (NICE) guidelines to increase walking and cycling (2012)</a:t>
            </a:r>
          </a:p>
          <a:p>
            <a:r>
              <a:rPr lang="en-GB" dirty="0" smtClean="0"/>
              <a:t>NHS policy: Family/ Child Centred Care</a:t>
            </a:r>
          </a:p>
          <a:p>
            <a:r>
              <a:rPr lang="en-GB" dirty="0" smtClean="0"/>
              <a:t>Chief Medical officers Report 2013</a:t>
            </a:r>
          </a:p>
          <a:p>
            <a:r>
              <a:rPr lang="en-GB" dirty="0" smtClean="0"/>
              <a:t>Bevan Foundation report, 2011  (Wales)</a:t>
            </a:r>
          </a:p>
          <a:p>
            <a:r>
              <a:rPr lang="en-GB" dirty="0" smtClean="0"/>
              <a:t>Education Policy - Inclusion</a:t>
            </a:r>
            <a:endParaRPr lang="en-GB" dirty="0"/>
          </a:p>
        </p:txBody>
      </p:sp>
    </p:spTree>
    <p:extLst>
      <p:ext uri="{BB962C8B-B14F-4D97-AF65-F5344CB8AC3E}">
        <p14:creationId xmlns:p14="http://schemas.microsoft.com/office/powerpoint/2010/main" val="153336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 </a:t>
            </a:r>
            <a:endParaRPr lang="en-GB" dirty="0"/>
          </a:p>
        </p:txBody>
      </p:sp>
      <p:sp>
        <p:nvSpPr>
          <p:cNvPr id="3" name="Content Placeholder 2"/>
          <p:cNvSpPr>
            <a:spLocks noGrp="1"/>
          </p:cNvSpPr>
          <p:nvPr>
            <p:ph idx="1"/>
          </p:nvPr>
        </p:nvSpPr>
        <p:spPr/>
        <p:txBody>
          <a:bodyPr/>
          <a:lstStyle/>
          <a:p>
            <a:r>
              <a:rPr lang="en-GB" dirty="0" smtClean="0"/>
              <a:t>Mixed methods study 35 children and young </a:t>
            </a:r>
            <a:r>
              <a:rPr lang="en-GB" dirty="0" smtClean="0"/>
              <a:t>people England/ Wales.</a:t>
            </a:r>
            <a:endParaRPr lang="en-GB" dirty="0" smtClean="0"/>
          </a:p>
          <a:p>
            <a:r>
              <a:rPr lang="en-GB" dirty="0" smtClean="0"/>
              <a:t>Qualitative data </a:t>
            </a:r>
            <a:r>
              <a:rPr lang="en-GB" dirty="0" smtClean="0"/>
              <a:t>here (EACD quantitative data)</a:t>
            </a:r>
            <a:endParaRPr lang="en-GB" dirty="0" smtClean="0"/>
          </a:p>
          <a:p>
            <a:r>
              <a:rPr lang="en-GB" dirty="0" smtClean="0"/>
              <a:t>Mosaic methods (Pickering et al, 2012)</a:t>
            </a:r>
          </a:p>
          <a:p>
            <a:r>
              <a:rPr lang="en-GB" dirty="0" smtClean="0"/>
              <a:t>43 interviews and 22 diaries</a:t>
            </a:r>
          </a:p>
          <a:p>
            <a:r>
              <a:rPr lang="en-GB" dirty="0" smtClean="0"/>
              <a:t>Thematic analysis   </a:t>
            </a:r>
            <a:endParaRPr lang="en-GB" dirty="0"/>
          </a:p>
        </p:txBody>
      </p:sp>
    </p:spTree>
    <p:extLst>
      <p:ext uri="{BB962C8B-B14F-4D97-AF65-F5344CB8AC3E}">
        <p14:creationId xmlns:p14="http://schemas.microsoft.com/office/powerpoint/2010/main" val="88792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of cycle hire centre</a:t>
            </a:r>
            <a:endParaRPr lang="en-GB" dirty="0"/>
          </a:p>
        </p:txBody>
      </p:sp>
      <p:pic>
        <p:nvPicPr>
          <p:cNvPr id="4" name="Content Placeholder 5" descr="pp circuit.gif"/>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Lst>
          </a:blip>
          <a:srcRect l="7095" t="7821" r="9785" b="10376"/>
          <a:stretch/>
        </p:blipFill>
        <p:spPr>
          <a:xfrm>
            <a:off x="648928" y="1573161"/>
            <a:ext cx="7600337" cy="4689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123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dirty="0" smtClean="0"/>
              <a:t>‘Wheel of participation’ </a:t>
            </a:r>
            <a:r>
              <a:rPr lang="en-GB" sz="2200" baseline="30000" dirty="0" smtClean="0"/>
              <a:t>Pickering et al in press, 2014 </a:t>
            </a:r>
            <a:endParaRPr lang="en-GB" sz="2200" baseline="300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5895" y="1600200"/>
            <a:ext cx="52122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6588224" y="974034"/>
            <a:ext cx="1850504" cy="1584176"/>
          </a:xfrm>
          <a:prstGeom prst="cloudCallout">
            <a:avLst>
              <a:gd name="adj1" fmla="val -160280"/>
              <a:gd name="adj2" fmla="val 99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Voices</a:t>
            </a:r>
            <a:endParaRPr lang="en-GB" sz="2800" dirty="0"/>
          </a:p>
        </p:txBody>
      </p:sp>
    </p:spTree>
    <p:extLst>
      <p:ext uri="{BB962C8B-B14F-4D97-AF65-F5344CB8AC3E}">
        <p14:creationId xmlns:p14="http://schemas.microsoft.com/office/powerpoint/2010/main" val="254540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Community: 'Diane’ aged 10</a:t>
            </a:r>
            <a:endParaRPr lang="en-GB" dirty="0"/>
          </a:p>
        </p:txBody>
      </p:sp>
      <p:sp>
        <p:nvSpPr>
          <p:cNvPr id="3" name="Content Placeholder 2"/>
          <p:cNvSpPr>
            <a:spLocks noGrp="1"/>
          </p:cNvSpPr>
          <p:nvPr>
            <p:ph sz="half" idx="1"/>
          </p:nvPr>
        </p:nvSpPr>
        <p:spPr/>
        <p:txBody>
          <a:bodyPr/>
          <a:lstStyle/>
          <a:p>
            <a:endParaRPr lang="en-GB" dirty="0"/>
          </a:p>
        </p:txBody>
      </p:sp>
      <p:sp>
        <p:nvSpPr>
          <p:cNvPr id="5" name="Content Placeholder 2"/>
          <p:cNvSpPr txBox="1">
            <a:spLocks/>
          </p:cNvSpPr>
          <p:nvPr/>
        </p:nvSpPr>
        <p:spPr>
          <a:xfrm>
            <a:off x="107505" y="1340768"/>
            <a:ext cx="482453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ysClr val="windowText" lastClr="000000"/>
                </a:solidFill>
                <a:effectLst/>
                <a:uLnTx/>
                <a:uFillTx/>
                <a:latin typeface="Calibri"/>
              </a:rPr>
              <a:t>Interview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0" u="none" strike="noStrike" kern="1200" cap="none" spc="0" normalizeH="0" baseline="0" noProof="0" dirty="0" smtClean="0">
                <a:ln>
                  <a:noFill/>
                </a:ln>
                <a:solidFill>
                  <a:sysClr val="windowText" lastClr="000000"/>
                </a:solidFill>
                <a:effectLst/>
                <a:uLnTx/>
                <a:uFillTx/>
                <a:latin typeface="Calibri"/>
              </a:rPr>
              <a:t>“..</a:t>
            </a:r>
            <a:r>
              <a:rPr kumimoji="0" lang="en-GB" sz="1900" b="0" i="1" u="none" strike="noStrike" kern="1200" cap="none" spc="0" normalizeH="0" baseline="0" noProof="0" dirty="0" smtClean="0">
                <a:ln>
                  <a:noFill/>
                </a:ln>
                <a:solidFill>
                  <a:sysClr val="windowText" lastClr="000000"/>
                </a:solidFill>
                <a:effectLst/>
                <a:uLnTx/>
                <a:uFillTx/>
                <a:latin typeface="Calibri"/>
              </a:rPr>
              <a:t>at the caravan park it was much easier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than walking …I cycled quickly with my friends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and we chased each other on bikes and went 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buy sweets at the village </a:t>
            </a:r>
            <a:r>
              <a:rPr kumimoji="0" lang="en-GB" sz="1900" b="1" i="1" u="none" strike="noStrike" kern="1200" cap="none" spc="0" normalizeH="0" baseline="0" noProof="0" dirty="0" smtClean="0">
                <a:ln>
                  <a:noFill/>
                </a:ln>
                <a:solidFill>
                  <a:sysClr val="windowText" lastClr="000000"/>
                </a:solidFill>
                <a:effectLst/>
                <a:uLnTx/>
                <a:uFillTx/>
                <a:latin typeface="Calibri"/>
              </a:rPr>
              <a:t>shop…we cycled 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1" u="none" strike="noStrike" kern="1200" cap="none" spc="0" normalizeH="0" baseline="0" noProof="0" dirty="0" smtClean="0">
                <a:ln>
                  <a:noFill/>
                </a:ln>
                <a:solidFill>
                  <a:sysClr val="windowText" lastClr="000000"/>
                </a:solidFill>
                <a:effectLst/>
                <a:uLnTx/>
                <a:uFillTx/>
                <a:latin typeface="Calibri"/>
              </a:rPr>
              <a:t>our own without Mum and Dad to the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1" u="none" strike="noStrike" kern="1200" cap="none" spc="0" normalizeH="0" baseline="0" noProof="0" dirty="0" smtClean="0">
                <a:ln>
                  <a:noFill/>
                </a:ln>
                <a:solidFill>
                  <a:sysClr val="windowText" lastClr="000000"/>
                </a:solidFill>
                <a:effectLst/>
                <a:uLnTx/>
                <a:uFillTx/>
                <a:latin typeface="Calibri"/>
              </a:rPr>
              <a:t>‘lagoon’[see drawing]</a:t>
            </a:r>
            <a:r>
              <a:rPr kumimoji="0" lang="en-GB" sz="1900" b="0" i="1" u="none" strike="noStrike" kern="1200" cap="none" spc="0" normalizeH="0" baseline="0" noProof="0" dirty="0" smtClean="0">
                <a:ln>
                  <a:noFill/>
                </a:ln>
                <a:solidFill>
                  <a:sysClr val="windowText" lastClr="000000"/>
                </a:solidFill>
                <a:effectLst/>
                <a:uLnTx/>
                <a:uFillTx/>
                <a:latin typeface="Calibri"/>
              </a:rPr>
              <a:t>…when I don’t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have my bike I tag along with others for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a while...ponder my thoughts… get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bored... </a:t>
            </a:r>
            <a:r>
              <a:rPr kumimoji="0" lang="en-GB" sz="1900" b="1" i="1" u="none" strike="noStrike" kern="1200" cap="none" spc="0" normalizeH="0" baseline="0" noProof="0" dirty="0" smtClean="0">
                <a:ln>
                  <a:noFill/>
                </a:ln>
                <a:solidFill>
                  <a:sysClr val="windowText" lastClr="000000"/>
                </a:solidFill>
                <a:effectLst/>
                <a:uLnTx/>
                <a:uFillTx/>
                <a:latin typeface="Calibri"/>
              </a:rPr>
              <a:t>in the city there aren’t enough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1" u="none" strike="noStrike" kern="1200" cap="none" spc="0" normalizeH="0" baseline="0" noProof="0" dirty="0" smtClean="0">
                <a:ln>
                  <a:noFill/>
                </a:ln>
                <a:solidFill>
                  <a:sysClr val="windowText" lastClr="000000"/>
                </a:solidFill>
                <a:effectLst/>
                <a:uLnTx/>
                <a:uFillTx/>
                <a:latin typeface="Calibri"/>
              </a:rPr>
              <a:t>safe places to cycle </a:t>
            </a:r>
            <a:r>
              <a:rPr kumimoji="0" lang="en-GB" sz="1900" b="0" i="1" u="none" strike="noStrike" kern="1200" cap="none" spc="0" normalizeH="0" baseline="0" noProof="0" dirty="0" smtClean="0">
                <a:ln>
                  <a:noFill/>
                </a:ln>
                <a:solidFill>
                  <a:sysClr val="windowText" lastClr="000000"/>
                </a:solidFill>
                <a:effectLst/>
                <a:uLnTx/>
                <a:uFillTx/>
                <a:latin typeface="Calibri"/>
              </a:rPr>
              <a:t>but at the caravan its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1" u="none" strike="noStrike" kern="1200" cap="none" spc="0" normalizeH="0" baseline="0" noProof="0" dirty="0" smtClean="0">
                <a:ln>
                  <a:noFill/>
                </a:ln>
                <a:solidFill>
                  <a:sysClr val="windowText" lastClr="000000"/>
                </a:solidFill>
                <a:effectLst/>
                <a:uLnTx/>
                <a:uFillTx/>
                <a:latin typeface="Calibri"/>
              </a:rPr>
              <a:t>easier to get around- </a:t>
            </a:r>
            <a:r>
              <a:rPr kumimoji="0" lang="en-GB" sz="1900" b="1" i="1" u="none" strike="noStrike" kern="1200" cap="none" spc="0" normalizeH="0" baseline="0" noProof="0" dirty="0" smtClean="0">
                <a:ln>
                  <a:noFill/>
                </a:ln>
                <a:solidFill>
                  <a:sysClr val="windowText" lastClr="000000"/>
                </a:solidFill>
                <a:effectLst/>
                <a:uLnTx/>
                <a:uFillTx/>
                <a:latin typeface="Calibri"/>
              </a:rPr>
              <a:t>it’s a clever ,clever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1" u="none" strike="noStrike" kern="1200" cap="none" spc="0" normalizeH="0" baseline="0" noProof="0" dirty="0" smtClean="0">
                <a:ln>
                  <a:noFill/>
                </a:ln>
                <a:solidFill>
                  <a:sysClr val="windowText" lastClr="000000"/>
                </a:solidFill>
                <a:effectLst/>
                <a:uLnTx/>
                <a:uFillTx/>
                <a:latin typeface="Calibri"/>
              </a:rPr>
              <a:t>invention whoever invented it I want 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1" i="1" u="none" strike="noStrike" kern="1200" cap="none" spc="0" normalizeH="0" baseline="0" noProof="0" dirty="0" smtClean="0">
                <a:ln>
                  <a:noFill/>
                </a:ln>
                <a:solidFill>
                  <a:sysClr val="windowText" lastClr="000000"/>
                </a:solidFill>
                <a:effectLst/>
                <a:uLnTx/>
                <a:uFillTx/>
                <a:latin typeface="Calibri"/>
              </a:rPr>
              <a:t> thank them…..”</a:t>
            </a:r>
            <a:endParaRPr kumimoji="0" lang="en-GB" sz="1900" b="1" i="1" u="none" strike="noStrike" kern="1200" cap="none" spc="0" normalizeH="0" baseline="0" noProof="0" dirty="0">
              <a:ln>
                <a:noFill/>
              </a:ln>
              <a:solidFill>
                <a:sysClr val="windowText" lastClr="000000"/>
              </a:solidFill>
              <a:effectLst/>
              <a:uLnTx/>
              <a:uFillTx/>
              <a:latin typeface="Calibri"/>
            </a:endParaRPr>
          </a:p>
        </p:txBody>
      </p:sp>
      <p:sp>
        <p:nvSpPr>
          <p:cNvPr id="4" name="TextBox 3"/>
          <p:cNvSpPr txBox="1"/>
          <p:nvPr/>
        </p:nvSpPr>
        <p:spPr>
          <a:xfrm>
            <a:off x="6444344" y="4160829"/>
            <a:ext cx="287896" cy="369332"/>
          </a:xfrm>
          <a:prstGeom prst="rect">
            <a:avLst/>
          </a:prstGeom>
          <a:solidFill>
            <a:schemeClr val="bg2"/>
          </a:solidFill>
        </p:spPr>
        <p:txBody>
          <a:bodyPr wrap="square" rtlCol="0">
            <a:spAutoFit/>
          </a:bodyPr>
          <a:lstStyle/>
          <a:p>
            <a:endParaRPr lang="en-GB"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1772816"/>
            <a:ext cx="3779848" cy="41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92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1882552" cy="1728192"/>
          </a:xfrm>
        </p:spPr>
        <p:txBody>
          <a:bodyPr>
            <a:normAutofit fontScale="90000"/>
          </a:bodyPr>
          <a:lstStyle/>
          <a:p>
            <a:r>
              <a:rPr lang="en-GB" dirty="0" err="1" smtClean="0"/>
              <a:t>Diane’sDiary</a:t>
            </a:r>
            <a:r>
              <a:rPr lang="en-GB" dirty="0" smtClean="0"/>
              <a:t> entry-</a:t>
            </a:r>
            <a:br>
              <a:rPr lang="en-GB" dirty="0" smtClean="0"/>
            </a:br>
            <a:r>
              <a:rPr lang="en-GB" dirty="0" smtClean="0"/>
              <a:t>cycling skills</a:t>
            </a:r>
            <a:endParaRPr lang="en-GB" dirty="0"/>
          </a:p>
        </p:txBody>
      </p:sp>
      <p:pic>
        <p:nvPicPr>
          <p:cNvPr id="4" name="Content Placeholder 3" descr="Diane photo.JPG"/>
          <p:cNvPicPr>
            <a:picLocks noGrp="1" noChangeAspect="1"/>
          </p:cNvPicPr>
          <p:nvPr>
            <p:ph idx="1"/>
          </p:nvPr>
        </p:nvPicPr>
        <p:blipFill>
          <a:blip r:embed="rId3" cstate="print"/>
          <a:stretch>
            <a:fillRect/>
          </a:stretch>
        </p:blipFill>
        <p:spPr>
          <a:xfrm rot="16200000">
            <a:off x="1390039" y="1267002"/>
            <a:ext cx="6250641" cy="4525963"/>
          </a:xfrm>
        </p:spPr>
      </p:pic>
      <p:sp>
        <p:nvSpPr>
          <p:cNvPr id="5" name="TextBox 4"/>
          <p:cNvSpPr txBox="1"/>
          <p:nvPr/>
        </p:nvSpPr>
        <p:spPr>
          <a:xfrm>
            <a:off x="4211961" y="4149080"/>
            <a:ext cx="288032" cy="369332"/>
          </a:xfrm>
          <a:prstGeom prst="rect">
            <a:avLst/>
          </a:prstGeom>
          <a:solidFill>
            <a:schemeClr val="bg1"/>
          </a:solidFill>
        </p:spPr>
        <p:txBody>
          <a:bodyPr wrap="square" rtlCol="0">
            <a:spAutoFit/>
          </a:bodyPr>
          <a:lstStyle/>
          <a:p>
            <a:endParaRPr lang="en-GB" dirty="0">
              <a:solidFill>
                <a:prstClr val="black"/>
              </a:solidFill>
            </a:endParaRPr>
          </a:p>
        </p:txBody>
      </p:sp>
      <p:pic>
        <p:nvPicPr>
          <p:cNvPr id="6" name="Content Placeholder 3" descr="Diane photo.JPG"/>
          <p:cNvPicPr>
            <a:picLocks noChangeAspect="1"/>
          </p:cNvPicPr>
          <p:nvPr/>
        </p:nvPicPr>
        <p:blipFill rotWithShape="1">
          <a:blip r:embed="rId4" cstate="print">
            <a:grayscl/>
            <a:extLst>
              <a:ext uri="{BEBA8EAE-BF5A-486C-A8C5-ECC9F3942E4B}">
                <a14:imgProps xmlns:a14="http://schemas.microsoft.com/office/drawing/2010/main">
                  <a14:imgLayer r:embed="rId5">
                    <a14:imgEffect>
                      <a14:brightnessContrast bright="20000" contrast="-20000"/>
                    </a14:imgEffect>
                  </a14:imgLayer>
                </a14:imgProps>
              </a:ext>
            </a:extLst>
          </a:blip>
          <a:srcRect l="51812"/>
          <a:stretch/>
        </p:blipFill>
        <p:spPr>
          <a:xfrm rot="16200000">
            <a:off x="3009336" y="-334234"/>
            <a:ext cx="3012047" cy="4525963"/>
          </a:xfrm>
          <a:prstGeom prst="rect">
            <a:avLst/>
          </a:prstGeom>
        </p:spPr>
      </p:pic>
    </p:spTree>
    <p:extLst>
      <p:ext uri="{BB962C8B-B14F-4D97-AF65-F5344CB8AC3E}">
        <p14:creationId xmlns:p14="http://schemas.microsoft.com/office/powerpoint/2010/main" val="17018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Cycling experiences </a:t>
            </a:r>
            <a:endParaRPr lang="en-GB" dirty="0"/>
          </a:p>
        </p:txBody>
      </p:sp>
      <p:sp>
        <p:nvSpPr>
          <p:cNvPr id="5" name="Content Placeholder 4"/>
          <p:cNvSpPr>
            <a:spLocks noGrp="1"/>
          </p:cNvSpPr>
          <p:nvPr>
            <p:ph idx="1"/>
          </p:nvPr>
        </p:nvSpPr>
        <p:spPr/>
        <p:txBody>
          <a:bodyPr>
            <a:normAutofit/>
          </a:bodyPr>
          <a:lstStyle/>
          <a:p>
            <a:pPr lvl="0"/>
            <a:r>
              <a:rPr lang="en-GB" sz="3200" dirty="0" smtClean="0">
                <a:solidFill>
                  <a:prstClr val="black"/>
                </a:solidFill>
              </a:rPr>
              <a:t>Becky aged 4 years </a:t>
            </a:r>
            <a:r>
              <a:rPr lang="en-GB" sz="3200" dirty="0" smtClean="0">
                <a:solidFill>
                  <a:prstClr val="black"/>
                </a:solidFill>
              </a:rPr>
              <a:t>attended </a:t>
            </a:r>
            <a:r>
              <a:rPr lang="en-GB" sz="3200" dirty="0">
                <a:solidFill>
                  <a:prstClr val="black"/>
                </a:solidFill>
              </a:rPr>
              <a:t>mainstream school</a:t>
            </a:r>
          </a:p>
          <a:p>
            <a:pPr marL="0" lvl="0" indent="0">
              <a:buNone/>
            </a:pPr>
            <a:r>
              <a:rPr lang="en-GB" sz="3200" dirty="0">
                <a:solidFill>
                  <a:prstClr val="black"/>
                </a:solidFill>
              </a:rPr>
              <a:t>Diary entry, written by mum: </a:t>
            </a:r>
            <a:r>
              <a:rPr lang="en-GB" sz="3200" i="1" dirty="0">
                <a:solidFill>
                  <a:prstClr val="black"/>
                </a:solidFill>
              </a:rPr>
              <a:t>“…It’s bike day at school. All of the children are taking their bikes…Apparently she had another good session, cycling enthusiastically and proudly on her bike </a:t>
            </a:r>
            <a:endParaRPr lang="en-GB" sz="3200" i="1" dirty="0" smtClean="0">
              <a:solidFill>
                <a:prstClr val="black"/>
              </a:solidFill>
            </a:endParaRPr>
          </a:p>
          <a:p>
            <a:pPr marL="0" lvl="0" indent="0">
              <a:buNone/>
            </a:pPr>
            <a:r>
              <a:rPr lang="en-GB" sz="3200" i="1" dirty="0" smtClean="0">
                <a:solidFill>
                  <a:prstClr val="black"/>
                </a:solidFill>
              </a:rPr>
              <a:t>( </a:t>
            </a:r>
            <a:r>
              <a:rPr lang="en-GB" sz="3200" i="1" dirty="0">
                <a:solidFill>
                  <a:prstClr val="black"/>
                </a:solidFill>
              </a:rPr>
              <a:t>not sure how long-should think it was a good hour)….”</a:t>
            </a:r>
            <a:endParaRPr lang="en-GB" dirty="0"/>
          </a:p>
        </p:txBody>
      </p:sp>
    </p:spTree>
    <p:extLst>
      <p:ext uri="{BB962C8B-B14F-4D97-AF65-F5344CB8AC3E}">
        <p14:creationId xmlns:p14="http://schemas.microsoft.com/office/powerpoint/2010/main" val="553811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y diary.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rot="5400000">
            <a:off x="2620540" y="1059980"/>
            <a:ext cx="6394657" cy="479599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rot="430254">
            <a:off x="4446036" y="1491115"/>
            <a:ext cx="1278281" cy="369332"/>
          </a:xfrm>
          <a:prstGeom prst="rect">
            <a:avLst/>
          </a:prstGeom>
          <a:solidFill>
            <a:schemeClr val="bg1"/>
          </a:solidFill>
        </p:spPr>
        <p:txBody>
          <a:bodyPr wrap="square" rtlCol="0">
            <a:spAutoFit/>
          </a:bodyPr>
          <a:lstStyle/>
          <a:p>
            <a:endParaRPr lang="en-GB" dirty="0">
              <a:solidFill>
                <a:prstClr val="black"/>
              </a:solidFill>
            </a:endParaRPr>
          </a:p>
        </p:txBody>
      </p:sp>
      <p:sp>
        <p:nvSpPr>
          <p:cNvPr id="6" name="TextBox 5"/>
          <p:cNvSpPr txBox="1"/>
          <p:nvPr/>
        </p:nvSpPr>
        <p:spPr>
          <a:xfrm>
            <a:off x="179512" y="1988840"/>
            <a:ext cx="3070841" cy="584775"/>
          </a:xfrm>
          <a:prstGeom prst="rect">
            <a:avLst/>
          </a:prstGeom>
          <a:noFill/>
        </p:spPr>
        <p:txBody>
          <a:bodyPr wrap="none" rtlCol="0">
            <a:spAutoFit/>
          </a:bodyPr>
          <a:lstStyle/>
          <a:p>
            <a:r>
              <a:rPr lang="en-GB" sz="3200" dirty="0">
                <a:solidFill>
                  <a:prstClr val="black"/>
                </a:solidFill>
              </a:rPr>
              <a:t>May’s diary entry</a:t>
            </a:r>
          </a:p>
        </p:txBody>
      </p:sp>
      <p:sp>
        <p:nvSpPr>
          <p:cNvPr id="7" name="TextBox 6"/>
          <p:cNvSpPr txBox="1"/>
          <p:nvPr/>
        </p:nvSpPr>
        <p:spPr>
          <a:xfrm>
            <a:off x="321163" y="2708920"/>
            <a:ext cx="3024336" cy="1477328"/>
          </a:xfrm>
          <a:prstGeom prst="rect">
            <a:avLst/>
          </a:prstGeom>
          <a:noFill/>
        </p:spPr>
        <p:txBody>
          <a:bodyPr wrap="square" rtlCol="0">
            <a:spAutoFit/>
          </a:bodyPr>
          <a:lstStyle/>
          <a:p>
            <a:r>
              <a:rPr lang="en-GB" i="1" dirty="0" smtClean="0">
                <a:solidFill>
                  <a:prstClr val="black"/>
                </a:solidFill>
              </a:rPr>
              <a:t>May age 10 years </a:t>
            </a:r>
            <a:r>
              <a:rPr lang="en-GB" i="1" dirty="0" smtClean="0">
                <a:solidFill>
                  <a:prstClr val="black"/>
                </a:solidFill>
              </a:rPr>
              <a:t>and </a:t>
            </a:r>
            <a:r>
              <a:rPr lang="en-GB" i="1" dirty="0">
                <a:solidFill>
                  <a:prstClr val="black"/>
                </a:solidFill>
              </a:rPr>
              <a:t>has underdeveloped organs, dystonia and hemiplegia due to </a:t>
            </a:r>
            <a:r>
              <a:rPr lang="en-GB" i="1" dirty="0" smtClean="0">
                <a:solidFill>
                  <a:prstClr val="black"/>
                </a:solidFill>
              </a:rPr>
              <a:t>prematurity </a:t>
            </a:r>
            <a:r>
              <a:rPr lang="en-GB" i="1" dirty="0">
                <a:solidFill>
                  <a:prstClr val="black"/>
                </a:solidFill>
              </a:rPr>
              <a:t>and having a stroke</a:t>
            </a:r>
            <a:endParaRPr lang="en-GB" dirty="0">
              <a:solidFill>
                <a:prstClr val="black"/>
              </a:solidFill>
            </a:endParaRPr>
          </a:p>
        </p:txBody>
      </p:sp>
    </p:spTree>
    <p:extLst>
      <p:ext uri="{BB962C8B-B14F-4D97-AF65-F5344CB8AC3E}">
        <p14:creationId xmlns:p14="http://schemas.microsoft.com/office/powerpoint/2010/main" val="6329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May’s Cycling Ambitions</a:t>
            </a:r>
            <a:endParaRPr lang="en-GB" dirty="0"/>
          </a:p>
        </p:txBody>
      </p:sp>
      <p:sp>
        <p:nvSpPr>
          <p:cNvPr id="3" name="Content Placeholder 2"/>
          <p:cNvSpPr>
            <a:spLocks noGrp="1"/>
          </p:cNvSpPr>
          <p:nvPr>
            <p:ph idx="1"/>
          </p:nvPr>
        </p:nvSpPr>
        <p:spPr>
          <a:xfrm>
            <a:off x="457200" y="1196752"/>
            <a:ext cx="8435280" cy="5661248"/>
          </a:xfrm>
        </p:spPr>
        <p:txBody>
          <a:bodyPr>
            <a:noAutofit/>
          </a:bodyPr>
          <a:lstStyle/>
          <a:p>
            <a:pPr>
              <a:buNone/>
            </a:pPr>
            <a:r>
              <a:rPr lang="en-GB" sz="2400" b="1" dirty="0" smtClean="0"/>
              <a:t>May ‘s own Diary entry (aged 10 years) </a:t>
            </a:r>
          </a:p>
          <a:p>
            <a:pPr>
              <a:buNone/>
            </a:pPr>
            <a:endParaRPr lang="en-GB" sz="2400" b="1" i="1" dirty="0" smtClean="0"/>
          </a:p>
          <a:p>
            <a:pPr>
              <a:buNone/>
            </a:pPr>
            <a:r>
              <a:rPr lang="en-GB" sz="2400" i="1" dirty="0" smtClean="0"/>
              <a:t>Today I had a 20 </a:t>
            </a:r>
            <a:r>
              <a:rPr lang="en-GB" sz="2400" i="1" dirty="0" err="1" smtClean="0"/>
              <a:t>mins</a:t>
            </a:r>
            <a:r>
              <a:rPr lang="en-GB" sz="2400" i="1" dirty="0" smtClean="0"/>
              <a:t> bike ride with my sister and brother to RK</a:t>
            </a:r>
          </a:p>
          <a:p>
            <a:pPr>
              <a:buNone/>
            </a:pPr>
            <a:r>
              <a:rPr lang="en-GB" sz="2400" i="1" dirty="0" smtClean="0"/>
              <a:t>Secondary school car park there are loads of bends, curbs, bays</a:t>
            </a:r>
          </a:p>
          <a:p>
            <a:pPr>
              <a:buNone/>
            </a:pPr>
            <a:r>
              <a:rPr lang="en-GB" sz="2400" i="1" dirty="0" smtClean="0"/>
              <a:t>and car spaces. </a:t>
            </a:r>
            <a:r>
              <a:rPr lang="en-GB" sz="2400" b="1" i="1" dirty="0" smtClean="0"/>
              <a:t>I have come on really well considering me and</a:t>
            </a:r>
          </a:p>
          <a:p>
            <a:pPr>
              <a:buNone/>
            </a:pPr>
            <a:r>
              <a:rPr lang="en-GB" sz="2400" b="1" i="1" dirty="0" smtClean="0"/>
              <a:t>my family all thought I wouldn’t be able to achieve such a</a:t>
            </a:r>
          </a:p>
          <a:p>
            <a:pPr>
              <a:buNone/>
            </a:pPr>
            <a:r>
              <a:rPr lang="en-GB" sz="2400" b="1" i="1" dirty="0" smtClean="0"/>
              <a:t>brilliant </a:t>
            </a:r>
            <a:r>
              <a:rPr lang="en-GB" sz="2400" b="1" i="1" dirty="0" err="1" smtClean="0"/>
              <a:t>opertinity</a:t>
            </a:r>
            <a:r>
              <a:rPr lang="en-GB" sz="2400" i="1" dirty="0" smtClean="0"/>
              <a:t>, we also thought I am going to be doing a</a:t>
            </a:r>
          </a:p>
          <a:p>
            <a:pPr>
              <a:buNone/>
            </a:pPr>
            <a:r>
              <a:rPr lang="en-GB" sz="2400" i="1" dirty="0" smtClean="0"/>
              <a:t>bike </a:t>
            </a:r>
            <a:r>
              <a:rPr lang="en-GB" sz="2400" i="1" dirty="0" err="1" smtClean="0"/>
              <a:t>prefishinsiy</a:t>
            </a:r>
            <a:r>
              <a:rPr lang="en-GB" sz="2400" i="1" dirty="0" smtClean="0"/>
              <a:t> test after </a:t>
            </a:r>
            <a:r>
              <a:rPr lang="en-GB" sz="2400" i="1" dirty="0" err="1" smtClean="0"/>
              <a:t>easter</a:t>
            </a:r>
            <a:r>
              <a:rPr lang="en-GB" sz="2400" i="1" dirty="0" smtClean="0"/>
              <a:t> so we have been practising</a:t>
            </a:r>
          </a:p>
          <a:p>
            <a:pPr>
              <a:buNone/>
            </a:pPr>
            <a:r>
              <a:rPr lang="en-GB" sz="2400" i="1" dirty="0" err="1" smtClean="0"/>
              <a:t>weving</a:t>
            </a:r>
            <a:r>
              <a:rPr lang="en-GB" sz="2400" i="1" dirty="0" smtClean="0"/>
              <a:t> in and out and signalling left and right the right is</a:t>
            </a:r>
          </a:p>
          <a:p>
            <a:pPr>
              <a:buNone/>
            </a:pPr>
            <a:r>
              <a:rPr lang="en-GB" sz="2400" i="1" dirty="0" smtClean="0"/>
              <a:t>really easy for me but the left is what I find tricky. and I am also</a:t>
            </a:r>
          </a:p>
          <a:p>
            <a:pPr>
              <a:buNone/>
            </a:pPr>
            <a:r>
              <a:rPr lang="en-GB" sz="2400" i="1" dirty="0" smtClean="0"/>
              <a:t>learning that I have to ride on the left on the road.</a:t>
            </a:r>
          </a:p>
          <a:p>
            <a:pPr>
              <a:buNone/>
            </a:pPr>
            <a:r>
              <a:rPr lang="en-GB" sz="2400" i="1" dirty="0" smtClean="0"/>
              <a:t>									May</a:t>
            </a:r>
          </a:p>
          <a:p>
            <a:pPr>
              <a:buNone/>
            </a:pPr>
            <a:endParaRPr lang="en-GB" sz="2400" b="1" i="1" dirty="0" smtClean="0"/>
          </a:p>
        </p:txBody>
      </p:sp>
      <p:sp>
        <p:nvSpPr>
          <p:cNvPr id="4" name="Content Placeholder 3"/>
          <p:cNvSpPr>
            <a:spLocks noGrp="1"/>
          </p:cNvSpPr>
          <p:nvPr>
            <p:ph sz="half" idx="4294967295"/>
          </p:nvPr>
        </p:nvSpPr>
        <p:spPr>
          <a:xfrm>
            <a:off x="4648200" y="1196975"/>
            <a:ext cx="4495800" cy="5472113"/>
          </a:xfrm>
        </p:spPr>
        <p:txBody>
          <a:bodyPr>
            <a:normAutofit/>
          </a:bodyPr>
          <a:lstStyle/>
          <a:p>
            <a:pPr>
              <a:buNone/>
            </a:pPr>
            <a:endParaRPr lang="en-GB" sz="3200" b="1" i="1" dirty="0" smtClean="0"/>
          </a:p>
          <a:p>
            <a:pPr>
              <a:buNone/>
            </a:pPr>
            <a:endParaRPr lang="en-GB" sz="3200" b="1" i="1" dirty="0" smtClean="0"/>
          </a:p>
          <a:p>
            <a:pPr>
              <a:buNone/>
            </a:pPr>
            <a:endParaRPr lang="en-GB" sz="3200" b="1" i="1" dirty="0" smtClean="0"/>
          </a:p>
          <a:p>
            <a:pPr>
              <a:buNone/>
            </a:pPr>
            <a:endParaRPr lang="en-GB" b="1" i="1" dirty="0" smtClean="0"/>
          </a:p>
          <a:p>
            <a:pPr>
              <a:buNone/>
            </a:pPr>
            <a:endParaRPr lang="en-GB" b="1" i="1" dirty="0" smtClean="0"/>
          </a:p>
          <a:p>
            <a:pPr>
              <a:buNone/>
            </a:pPr>
            <a:endParaRPr lang="en-GB" b="1" i="1" dirty="0" smtClean="0"/>
          </a:p>
          <a:p>
            <a:pPr>
              <a:buNone/>
            </a:pPr>
            <a:endParaRPr lang="en-GB" b="1" i="1" dirty="0" smtClean="0"/>
          </a:p>
          <a:p>
            <a:pPr>
              <a:buNone/>
            </a:pPr>
            <a:endParaRPr lang="en-GB" b="1" i="1" dirty="0" smtClean="0"/>
          </a:p>
          <a:p>
            <a:endParaRPr lang="en-GB" dirty="0"/>
          </a:p>
        </p:txBody>
      </p:sp>
    </p:spTree>
    <p:extLst>
      <p:ext uri="{BB962C8B-B14F-4D97-AF65-F5344CB8AC3E}">
        <p14:creationId xmlns:p14="http://schemas.microsoft.com/office/powerpoint/2010/main" val="413476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May’s Cycling School Trip</a:t>
            </a:r>
            <a:endParaRPr lang="en-GB" dirty="0"/>
          </a:p>
        </p:txBody>
      </p:sp>
      <p:sp>
        <p:nvSpPr>
          <p:cNvPr id="4" name="Content Placeholder 3"/>
          <p:cNvSpPr>
            <a:spLocks noGrp="1"/>
          </p:cNvSpPr>
          <p:nvPr>
            <p:ph idx="1"/>
          </p:nvPr>
        </p:nvSpPr>
        <p:spPr>
          <a:xfrm>
            <a:off x="457200" y="1268760"/>
            <a:ext cx="8579296" cy="4857403"/>
          </a:xfrm>
        </p:spPr>
        <p:txBody>
          <a:bodyPr>
            <a:normAutofit fontScale="25000" lnSpcReduction="20000"/>
          </a:bodyPr>
          <a:lstStyle/>
          <a:p>
            <a:pPr>
              <a:buNone/>
            </a:pPr>
            <a:r>
              <a:rPr lang="en-GB" sz="9600" b="1" dirty="0" smtClean="0"/>
              <a:t>Interview</a:t>
            </a:r>
            <a:r>
              <a:rPr lang="en-GB" sz="9600" b="1" i="1" dirty="0" smtClean="0"/>
              <a:t>: </a:t>
            </a:r>
          </a:p>
          <a:p>
            <a:pPr>
              <a:buNone/>
            </a:pPr>
            <a:r>
              <a:rPr lang="en-GB" sz="9600" i="1" dirty="0" err="1" smtClean="0"/>
              <a:t>Int</a:t>
            </a:r>
            <a:r>
              <a:rPr lang="en-GB" sz="9600" i="1" dirty="0" smtClean="0"/>
              <a:t>:… So assuming you pass your cycling proficiency test, what do</a:t>
            </a:r>
          </a:p>
          <a:p>
            <a:pPr>
              <a:buNone/>
            </a:pPr>
            <a:r>
              <a:rPr lang="en-GB" sz="9600" i="1" dirty="0"/>
              <a:t>y</a:t>
            </a:r>
            <a:r>
              <a:rPr lang="en-GB" sz="9600" i="1" dirty="0" smtClean="0"/>
              <a:t>ou hope to do with your cycling?</a:t>
            </a:r>
          </a:p>
          <a:p>
            <a:pPr>
              <a:buNone/>
            </a:pPr>
            <a:r>
              <a:rPr lang="en-GB" sz="9600" i="1" dirty="0" smtClean="0"/>
              <a:t>M:..</a:t>
            </a:r>
            <a:r>
              <a:rPr lang="en-GB" sz="9600" b="1" i="1" dirty="0" smtClean="0"/>
              <a:t>to get better and better at it.</a:t>
            </a:r>
          </a:p>
          <a:p>
            <a:pPr>
              <a:buNone/>
            </a:pPr>
            <a:r>
              <a:rPr lang="en-GB" sz="9600" i="1" dirty="0" err="1" smtClean="0"/>
              <a:t>Int</a:t>
            </a:r>
            <a:r>
              <a:rPr lang="en-GB" sz="9600" i="1" dirty="0" smtClean="0"/>
              <a:t>: Where would you like to go with your bike?</a:t>
            </a:r>
          </a:p>
          <a:p>
            <a:pPr>
              <a:buNone/>
            </a:pPr>
            <a:r>
              <a:rPr lang="en-GB" sz="9600" i="1" dirty="0" smtClean="0"/>
              <a:t>M: H Forest</a:t>
            </a:r>
          </a:p>
          <a:p>
            <a:pPr>
              <a:buNone/>
            </a:pPr>
            <a:r>
              <a:rPr lang="en-GB" sz="9600" i="1" dirty="0" err="1" smtClean="0"/>
              <a:t>Int</a:t>
            </a:r>
            <a:r>
              <a:rPr lang="en-GB" sz="9600" i="1" dirty="0" smtClean="0"/>
              <a:t>: Have you been there already?</a:t>
            </a:r>
          </a:p>
          <a:p>
            <a:pPr>
              <a:buNone/>
            </a:pPr>
            <a:r>
              <a:rPr lang="en-GB" sz="9600" i="1" dirty="0" smtClean="0"/>
              <a:t>M: Yeah but I had to go on </a:t>
            </a:r>
            <a:r>
              <a:rPr lang="en-GB" sz="9600" b="1" i="1" dirty="0" smtClean="0"/>
              <a:t>a ‘stupid tandem’</a:t>
            </a:r>
            <a:r>
              <a:rPr lang="en-GB" sz="9600" i="1" dirty="0" smtClean="0"/>
              <a:t> because my teacher</a:t>
            </a:r>
          </a:p>
          <a:p>
            <a:pPr>
              <a:buNone/>
            </a:pPr>
            <a:r>
              <a:rPr lang="en-GB" sz="9600" i="1" dirty="0" smtClean="0"/>
              <a:t>kind of forced me…another Dad pedalled..</a:t>
            </a:r>
          </a:p>
          <a:p>
            <a:pPr>
              <a:buNone/>
            </a:pPr>
            <a:r>
              <a:rPr lang="en-GB" sz="9600" i="1" dirty="0" smtClean="0"/>
              <a:t>Mum: …It was sort of an ice cream basket on the back..</a:t>
            </a:r>
          </a:p>
          <a:p>
            <a:pPr>
              <a:buNone/>
            </a:pPr>
            <a:r>
              <a:rPr lang="en-GB" sz="9600" i="1" dirty="0" err="1" smtClean="0"/>
              <a:t>Int</a:t>
            </a:r>
            <a:r>
              <a:rPr lang="en-GB" sz="9600" i="1" dirty="0" smtClean="0"/>
              <a:t>: So you didn’t do any pedalling at all?</a:t>
            </a:r>
          </a:p>
          <a:p>
            <a:pPr>
              <a:buNone/>
            </a:pPr>
            <a:r>
              <a:rPr lang="en-GB" sz="9600" i="1" dirty="0" smtClean="0"/>
              <a:t>M: No which was </a:t>
            </a:r>
            <a:r>
              <a:rPr lang="en-GB" sz="9600" b="1" i="1" dirty="0" smtClean="0"/>
              <a:t>really, really, really disappointing…cos all my</a:t>
            </a:r>
          </a:p>
          <a:p>
            <a:pPr>
              <a:buNone/>
            </a:pPr>
            <a:r>
              <a:rPr lang="en-GB" sz="9600" b="1" i="1" dirty="0" smtClean="0"/>
              <a:t>other friends were like riding a bike  and I was lonely….</a:t>
            </a:r>
          </a:p>
          <a:p>
            <a:pPr>
              <a:buNone/>
            </a:pPr>
            <a:endParaRPr lang="en-GB" sz="3200" b="1" i="1" dirty="0" smtClean="0"/>
          </a:p>
          <a:p>
            <a:pPr>
              <a:buNone/>
            </a:pPr>
            <a:endParaRPr lang="en-GB" sz="3200" b="1" i="1" dirty="0" smtClean="0"/>
          </a:p>
          <a:p>
            <a:pPr>
              <a:buNone/>
            </a:pPr>
            <a:endParaRPr lang="en-GB" sz="3200" b="1" i="1" dirty="0" smtClean="0"/>
          </a:p>
          <a:p>
            <a:pPr>
              <a:buNone/>
            </a:pPr>
            <a:endParaRPr lang="en-GB" b="1" i="1" dirty="0" smtClean="0"/>
          </a:p>
          <a:p>
            <a:pPr>
              <a:buNone/>
            </a:pPr>
            <a:endParaRPr lang="en-GB" b="1" i="1" dirty="0" smtClean="0"/>
          </a:p>
          <a:p>
            <a:pPr>
              <a:buNone/>
            </a:pPr>
            <a:endParaRPr lang="en-GB" b="1" i="1" dirty="0" smtClean="0"/>
          </a:p>
          <a:p>
            <a:pPr>
              <a:buNone/>
            </a:pPr>
            <a:endParaRPr lang="en-GB" b="1" i="1" dirty="0" smtClean="0"/>
          </a:p>
          <a:p>
            <a:pPr>
              <a:buNone/>
            </a:pPr>
            <a:endParaRPr lang="en-GB" b="1" i="1" dirty="0" smtClean="0"/>
          </a:p>
          <a:p>
            <a:endParaRPr lang="en-GB" dirty="0"/>
          </a:p>
        </p:txBody>
      </p:sp>
    </p:spTree>
    <p:extLst>
      <p:ext uri="{BB962C8B-B14F-4D97-AF65-F5344CB8AC3E}">
        <p14:creationId xmlns:p14="http://schemas.microsoft.com/office/powerpoint/2010/main" val="391992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1600200"/>
            <a:ext cx="8507288" cy="4525963"/>
          </a:xfrm>
        </p:spPr>
        <p:txBody>
          <a:bodyPr>
            <a:normAutofit lnSpcReduction="10000"/>
          </a:bodyPr>
          <a:lstStyle/>
          <a:p>
            <a:r>
              <a:rPr lang="en-GB" dirty="0" smtClean="0"/>
              <a:t>Global context of Cerebral Palsy/ Disabled child</a:t>
            </a:r>
          </a:p>
          <a:p>
            <a:endParaRPr lang="en-GB" dirty="0" smtClean="0"/>
          </a:p>
          <a:p>
            <a:r>
              <a:rPr lang="en-GB" dirty="0" smtClean="0"/>
              <a:t>UK</a:t>
            </a:r>
          </a:p>
          <a:p>
            <a:endParaRPr lang="en-GB" dirty="0" smtClean="0"/>
          </a:p>
          <a:p>
            <a:r>
              <a:rPr lang="en-GB" dirty="0" smtClean="0"/>
              <a:t>Pilot study Wales/ England- </a:t>
            </a:r>
          </a:p>
          <a:p>
            <a:pPr lvl="1"/>
            <a:r>
              <a:rPr lang="en-GB" dirty="0" smtClean="0"/>
              <a:t>‘Wheel of participation’ </a:t>
            </a:r>
          </a:p>
          <a:p>
            <a:endParaRPr lang="en-GB" dirty="0" smtClean="0"/>
          </a:p>
          <a:p>
            <a:r>
              <a:rPr lang="en-GB" dirty="0" smtClean="0"/>
              <a:t>Development of PhD proposal   </a:t>
            </a:r>
            <a:endParaRPr lang="en-GB" dirty="0"/>
          </a:p>
        </p:txBody>
      </p:sp>
    </p:spTree>
    <p:extLst>
      <p:ext uri="{BB962C8B-B14F-4D97-AF65-F5344CB8AC3E}">
        <p14:creationId xmlns:p14="http://schemas.microsoft.com/office/powerpoint/2010/main" val="417603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864096"/>
          </a:xfrm>
        </p:spPr>
        <p:txBody>
          <a:bodyPr>
            <a:normAutofit fontScale="90000"/>
          </a:bodyPr>
          <a:lstStyle/>
          <a:p>
            <a:r>
              <a:rPr lang="en-GB" dirty="0" smtClean="0"/>
              <a:t>‘Basil’ 4 years</a:t>
            </a:r>
            <a:r>
              <a:rPr lang="en-GB" dirty="0" smtClean="0"/>
              <a:t>, </a:t>
            </a:r>
            <a:r>
              <a:rPr lang="en-GB" dirty="0" smtClean="0"/>
              <a:t>Hemiplegia, Makaton signing </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4128" y="1268760"/>
            <a:ext cx="2952570" cy="3951288"/>
          </a:xfrm>
        </p:spPr>
      </p:pic>
      <p:pic>
        <p:nvPicPr>
          <p:cNvPr id="6146" name="Picture 2" descr="C:\Users\PICKERING\AppData\Local\Microsoft\Windows\Temporary Internet Files\Content.IE5\RLQ6SC3L\MC900311964[1].wmf"/>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270343"/>
            <a:ext cx="1828800" cy="1438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124744"/>
            <a:ext cx="2664296" cy="830997"/>
          </a:xfrm>
          <a:prstGeom prst="rect">
            <a:avLst/>
          </a:prstGeom>
          <a:noFill/>
        </p:spPr>
        <p:txBody>
          <a:bodyPr wrap="square" rtlCol="0">
            <a:spAutoFit/>
          </a:bodyPr>
          <a:lstStyle/>
          <a:p>
            <a:r>
              <a:rPr lang="en-GB" sz="2400" dirty="0" smtClean="0"/>
              <a:t>Interview context: Mum </a:t>
            </a:r>
            <a:endParaRPr lang="en-GB" sz="2400" dirty="0"/>
          </a:p>
        </p:txBody>
      </p:sp>
      <p:pic>
        <p:nvPicPr>
          <p:cNvPr id="6147" name="Picture 3" descr="C:\Users\PICKERING\AppData\Local\Microsoft\Windows\Temporary Internet Files\Content.IE5\8BH4JHTX\MC90029561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5157192"/>
            <a:ext cx="2403695" cy="146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5262" y="2708920"/>
            <a:ext cx="4680520" cy="2677656"/>
          </a:xfrm>
          <a:prstGeom prst="rect">
            <a:avLst/>
          </a:prstGeom>
          <a:noFill/>
        </p:spPr>
        <p:txBody>
          <a:bodyPr wrap="square" rtlCol="0">
            <a:spAutoFit/>
          </a:bodyPr>
          <a:lstStyle/>
          <a:p>
            <a:r>
              <a:rPr lang="en-GB" sz="2400" b="1" dirty="0" smtClean="0"/>
              <a:t>‘Farm is on a hill, he walks up and down hills over rough ground…..he falls over a lot…he runs, jumps, hops makes nests, scavengers and builds tepees…..has pony…will train for carriage driving in future…’ </a:t>
            </a:r>
            <a:endParaRPr lang="en-GB" sz="2400" b="1" dirty="0"/>
          </a:p>
        </p:txBody>
      </p:sp>
    </p:spTree>
    <p:extLst>
      <p:ext uri="{BB962C8B-B14F-4D97-AF65-F5344CB8AC3E}">
        <p14:creationId xmlns:p14="http://schemas.microsoft.com/office/powerpoint/2010/main" val="4084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Personal and Cultural factors</a:t>
            </a:r>
            <a:endParaRPr lang="en-GB" dirty="0"/>
          </a:p>
        </p:txBody>
      </p:sp>
      <p:pic>
        <p:nvPicPr>
          <p:cNvPr id="2050" name="Picture 2" descr="C:\Users\PICKERING\AppData\Local\Microsoft\Windows\Temporary Internet Files\Content.IE5\RLQ6SC3L\MC910217082[1].wm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982481"/>
            <a:ext cx="1644632" cy="232005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ICKERING\AppData\Local\Microsoft\Windows\Temporary Internet Files\Content.IE5\RLQ6SC3L\MC9003187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685010"/>
            <a:ext cx="1594714" cy="23200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ICKERING\AppData\Local\Microsoft\Windows\Temporary Internet Files\Content.IE5\UO4G3W90\MP9004222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2276872"/>
            <a:ext cx="2948384" cy="285293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ICKERING\AppData\Local\Microsoft\Windows\Temporary Internet Files\Content.IE5\UO4G3W90\MC900434295[1].wmf"/>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2420888"/>
            <a:ext cx="19716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ICKERING\AppData\Local\Microsoft\Windows\Temporary Internet Files\Content.IE5\UO4G3W90\MC9002942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9912" y="4797152"/>
            <a:ext cx="1808683" cy="1535278"/>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547664" y="1787624"/>
            <a:ext cx="1296144"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Hussain</a:t>
            </a:r>
            <a:endParaRPr lang="en-GB" dirty="0"/>
          </a:p>
        </p:txBody>
      </p:sp>
      <p:sp>
        <p:nvSpPr>
          <p:cNvPr id="10" name="Oval Callout 9"/>
          <p:cNvSpPr/>
          <p:nvPr/>
        </p:nvSpPr>
        <p:spPr>
          <a:xfrm>
            <a:off x="4809728" y="1109069"/>
            <a:ext cx="1202432" cy="612648"/>
          </a:xfrm>
          <a:prstGeom prst="wedgeEllipseCallout">
            <a:avLst>
              <a:gd name="adj1" fmla="val -33660"/>
              <a:gd name="adj2" fmla="val 91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Suarez</a:t>
            </a:r>
            <a:endParaRPr lang="en-GB" dirty="0"/>
          </a:p>
        </p:txBody>
      </p:sp>
      <p:sp>
        <p:nvSpPr>
          <p:cNvPr id="11" name="Oval Callout 10"/>
          <p:cNvSpPr/>
          <p:nvPr/>
        </p:nvSpPr>
        <p:spPr>
          <a:xfrm>
            <a:off x="6444208" y="1415393"/>
            <a:ext cx="1800200" cy="1040707"/>
          </a:xfrm>
          <a:prstGeom prst="wedgeEllipseCallout">
            <a:avLst>
              <a:gd name="adj1" fmla="val 261"/>
              <a:gd name="adj2" fmla="val 774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David and Eddie</a:t>
            </a:r>
            <a:endParaRPr lang="en-GB" dirty="0"/>
          </a:p>
        </p:txBody>
      </p:sp>
      <p:sp>
        <p:nvSpPr>
          <p:cNvPr id="12" name="Oval Callout 11"/>
          <p:cNvSpPr/>
          <p:nvPr/>
        </p:nvSpPr>
        <p:spPr>
          <a:xfrm>
            <a:off x="107504" y="4581128"/>
            <a:ext cx="1346448" cy="1224136"/>
          </a:xfrm>
          <a:prstGeom prst="wedgeEllipseCallout">
            <a:avLst>
              <a:gd name="adj1" fmla="val 90010"/>
              <a:gd name="adj2" fmla="val -70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Natalie and Eddie</a:t>
            </a:r>
            <a:endParaRPr lang="en-GB" dirty="0"/>
          </a:p>
        </p:txBody>
      </p:sp>
      <p:sp>
        <p:nvSpPr>
          <p:cNvPr id="13" name="Oval Callout 12"/>
          <p:cNvSpPr/>
          <p:nvPr/>
        </p:nvSpPr>
        <p:spPr>
          <a:xfrm>
            <a:off x="6427936" y="5564790"/>
            <a:ext cx="2032496" cy="1176577"/>
          </a:xfrm>
          <a:prstGeom prst="wedgeEllipseCallout">
            <a:avLst>
              <a:gd name="adj1" fmla="val -131266"/>
              <a:gd name="adj2" fmla="val -64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Lizzie and Wayne</a:t>
            </a:r>
            <a:endParaRPr lang="en-GB" dirty="0"/>
          </a:p>
        </p:txBody>
      </p:sp>
    </p:spTree>
    <p:extLst>
      <p:ext uri="{BB962C8B-B14F-4D97-AF65-F5344CB8AC3E}">
        <p14:creationId xmlns:p14="http://schemas.microsoft.com/office/powerpoint/2010/main" val="42544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Future research</a:t>
            </a:r>
            <a:endParaRPr lang="en-GB" dirty="0"/>
          </a:p>
        </p:txBody>
      </p:sp>
      <p:sp>
        <p:nvSpPr>
          <p:cNvPr id="3" name="Content Placeholder 2"/>
          <p:cNvSpPr>
            <a:spLocks noGrp="1"/>
          </p:cNvSpPr>
          <p:nvPr>
            <p:ph idx="1"/>
          </p:nvPr>
        </p:nvSpPr>
        <p:spPr/>
        <p:txBody>
          <a:bodyPr>
            <a:normAutofit lnSpcReduction="10000"/>
          </a:bodyPr>
          <a:lstStyle/>
          <a:p>
            <a:r>
              <a:rPr lang="en-GB" dirty="0" smtClean="0"/>
              <a:t>Need to understand more about the different perspectives to facilitate an increase in participation in recreational activities:</a:t>
            </a:r>
          </a:p>
          <a:p>
            <a:pPr marL="0" indent="0">
              <a:buNone/>
            </a:pPr>
            <a:endParaRPr lang="en-GB" dirty="0" smtClean="0"/>
          </a:p>
          <a:p>
            <a:pPr marL="0" indent="0">
              <a:buNone/>
            </a:pPr>
            <a:r>
              <a:rPr lang="en-GB" dirty="0" smtClean="0"/>
              <a:t> Medical and Social models overlapping- cannot always ‘Fix’ the disability. </a:t>
            </a:r>
          </a:p>
          <a:p>
            <a:endParaRPr lang="en-GB" dirty="0" smtClean="0"/>
          </a:p>
          <a:p>
            <a:r>
              <a:rPr lang="en-GB" dirty="0" smtClean="0"/>
              <a:t>‘Function,</a:t>
            </a:r>
            <a:r>
              <a:rPr lang="en-GB" dirty="0"/>
              <a:t> Family</a:t>
            </a:r>
            <a:r>
              <a:rPr lang="en-GB" dirty="0" smtClean="0"/>
              <a:t>, Fitness,</a:t>
            </a:r>
            <a:r>
              <a:rPr lang="en-GB" dirty="0"/>
              <a:t> </a:t>
            </a:r>
            <a:r>
              <a:rPr lang="en-GB" dirty="0" smtClean="0"/>
              <a:t>Fun, Friends and the Future’ Rosenbaum and </a:t>
            </a:r>
            <a:r>
              <a:rPr lang="en-GB" dirty="0" err="1" smtClean="0"/>
              <a:t>Gorter</a:t>
            </a:r>
            <a:r>
              <a:rPr lang="en-GB" dirty="0" smtClean="0"/>
              <a:t>, 2013 </a:t>
            </a:r>
            <a:endParaRPr lang="en-GB" dirty="0"/>
          </a:p>
        </p:txBody>
      </p:sp>
    </p:spTree>
    <p:extLst>
      <p:ext uri="{BB962C8B-B14F-4D97-AF65-F5344CB8AC3E}">
        <p14:creationId xmlns:p14="http://schemas.microsoft.com/office/powerpoint/2010/main" val="41713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Explore participation with </a:t>
            </a:r>
            <a:br>
              <a:rPr lang="en-GB" dirty="0" smtClean="0"/>
            </a:br>
            <a:r>
              <a:rPr lang="en-GB" dirty="0" smtClean="0"/>
              <a:t>disabled children and young people  </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Beyond </a:t>
            </a:r>
            <a:r>
              <a:rPr lang="en-GB" dirty="0"/>
              <a:t>Physiotherapy: Voices of children and young people with cerebral palsy and their carers about ‘Participation’ in recreational activities (VOCAL</a:t>
            </a:r>
            <a:r>
              <a:rPr lang="en-GB" dirty="0" smtClean="0"/>
              <a:t>)</a:t>
            </a:r>
            <a:endParaRPr lang="en-GB" dirty="0"/>
          </a:p>
        </p:txBody>
      </p:sp>
    </p:spTree>
    <p:extLst>
      <p:ext uri="{BB962C8B-B14F-4D97-AF65-F5344CB8AC3E}">
        <p14:creationId xmlns:p14="http://schemas.microsoft.com/office/powerpoint/2010/main" val="3423567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Imogen’s Digital story </a:t>
            </a:r>
            <a:endParaRPr lang="en-GB" dirty="0"/>
          </a:p>
        </p:txBody>
      </p:sp>
      <p:sp>
        <p:nvSpPr>
          <p:cNvPr id="3" name="Content Placeholder 2"/>
          <p:cNvSpPr>
            <a:spLocks noGrp="1"/>
          </p:cNvSpPr>
          <p:nvPr>
            <p:ph idx="1"/>
          </p:nvPr>
        </p:nvSpPr>
        <p:spPr/>
        <p:txBody>
          <a:bodyPr/>
          <a:lstStyle/>
          <a:p>
            <a:pPr marL="0" indent="0">
              <a:buNone/>
            </a:pPr>
            <a:r>
              <a:rPr lang="en-GB" dirty="0" smtClean="0"/>
              <a:t>I can walk… </a:t>
            </a:r>
          </a:p>
          <a:p>
            <a:pPr marL="0" indent="0">
              <a:buNone/>
            </a:pPr>
            <a:r>
              <a:rPr lang="en-GB" dirty="0" smtClean="0"/>
              <a:t>I can do it by myself…</a:t>
            </a:r>
          </a:p>
          <a:p>
            <a:pPr marL="0" indent="0">
              <a:buNone/>
            </a:pPr>
            <a:r>
              <a:rPr lang="en-GB" dirty="0" smtClean="0"/>
              <a:t>I was happy….</a:t>
            </a:r>
            <a:endParaRPr lang="en-GB" dirty="0"/>
          </a:p>
          <a:p>
            <a:pPr marL="0" indent="0">
              <a:buNone/>
            </a:pPr>
            <a:r>
              <a:rPr lang="en-GB" dirty="0" smtClean="0"/>
              <a:t>I always smile….</a:t>
            </a:r>
          </a:p>
          <a:p>
            <a:pPr marL="0" indent="0">
              <a:buNone/>
            </a:pPr>
            <a:r>
              <a:rPr lang="en-GB" dirty="0" smtClean="0"/>
              <a:t>I can…I can! </a:t>
            </a:r>
          </a:p>
          <a:p>
            <a:pPr marL="0" indent="0">
              <a:buNone/>
            </a:pPr>
            <a:r>
              <a:rPr lang="en-GB" dirty="0" smtClean="0"/>
              <a:t>I felt proud of myself….</a:t>
            </a:r>
          </a:p>
        </p:txBody>
      </p:sp>
    </p:spTree>
    <p:extLst>
      <p:ext uri="{BB962C8B-B14F-4D97-AF65-F5344CB8AC3E}">
        <p14:creationId xmlns:p14="http://schemas.microsoft.com/office/powerpoint/2010/main" val="15489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684268"/>
              </p:ext>
            </p:extLst>
          </p:nvPr>
        </p:nvGraphicFramePr>
        <p:xfrm>
          <a:off x="457200" y="1484784"/>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1660" y="89181"/>
            <a:ext cx="6408712" cy="1368152"/>
          </a:xfrm>
          <a:prstGeom prst="rect">
            <a:avLst/>
          </a:prstGeom>
        </p:spPr>
      </p:pic>
      <p:sp>
        <p:nvSpPr>
          <p:cNvPr id="6" name="TextBox 5"/>
          <p:cNvSpPr txBox="1"/>
          <p:nvPr/>
        </p:nvSpPr>
        <p:spPr>
          <a:xfrm>
            <a:off x="3131840" y="1052736"/>
            <a:ext cx="3096344" cy="523220"/>
          </a:xfrm>
          <a:prstGeom prst="rect">
            <a:avLst/>
          </a:prstGeom>
          <a:noFill/>
        </p:spPr>
        <p:txBody>
          <a:bodyPr wrap="square" rtlCol="0">
            <a:spAutoFit/>
          </a:bodyPr>
          <a:lstStyle/>
          <a:p>
            <a:r>
              <a:rPr lang="en-GB" dirty="0">
                <a:solidFill>
                  <a:prstClr val="black"/>
                </a:solidFill>
              </a:rPr>
              <a:t> </a:t>
            </a:r>
            <a:r>
              <a:rPr lang="en-GB" dirty="0" smtClean="0">
                <a:solidFill>
                  <a:prstClr val="black"/>
                </a:solidFill>
              </a:rPr>
              <a:t>       </a:t>
            </a:r>
            <a:r>
              <a:rPr lang="en-GB" sz="2800" b="1" dirty="0" smtClean="0">
                <a:solidFill>
                  <a:prstClr val="black"/>
                </a:solidFill>
              </a:rPr>
              <a:t>Participation </a:t>
            </a:r>
            <a:endParaRPr lang="en-GB" sz="2800" b="1" dirty="0">
              <a:solidFill>
                <a:prstClr val="black"/>
              </a:solidFill>
            </a:endParaRPr>
          </a:p>
        </p:txBody>
      </p:sp>
      <p:sp>
        <p:nvSpPr>
          <p:cNvPr id="7" name="TextBox 6"/>
          <p:cNvSpPr txBox="1"/>
          <p:nvPr/>
        </p:nvSpPr>
        <p:spPr>
          <a:xfrm>
            <a:off x="3851920" y="3501008"/>
            <a:ext cx="1728192" cy="1077218"/>
          </a:xfrm>
          <a:prstGeom prst="rect">
            <a:avLst/>
          </a:prstGeom>
          <a:noFill/>
          <a:ln>
            <a:solidFill>
              <a:schemeClr val="tx1"/>
            </a:solidFill>
          </a:ln>
        </p:spPr>
        <p:txBody>
          <a:bodyPr wrap="square" rtlCol="0">
            <a:spAutoFit/>
          </a:bodyPr>
          <a:lstStyle/>
          <a:p>
            <a:r>
              <a:rPr lang="en-GB" sz="3200" b="1" dirty="0" smtClean="0">
                <a:solidFill>
                  <a:prstClr val="black"/>
                </a:solidFill>
              </a:rPr>
              <a:t>Disabled Child </a:t>
            </a:r>
            <a:endParaRPr lang="en-GB" sz="3200" b="1" dirty="0">
              <a:solidFill>
                <a:prstClr val="black"/>
              </a:solidFill>
            </a:endParaRPr>
          </a:p>
        </p:txBody>
      </p:sp>
      <p:sp>
        <p:nvSpPr>
          <p:cNvPr id="8" name="Cloud Callout 7"/>
          <p:cNvSpPr/>
          <p:nvPr/>
        </p:nvSpPr>
        <p:spPr>
          <a:xfrm>
            <a:off x="6995120" y="1581161"/>
            <a:ext cx="1850504" cy="1734886"/>
          </a:xfrm>
          <a:prstGeom prst="cloudCallout">
            <a:avLst>
              <a:gd name="adj1" fmla="val -159104"/>
              <a:gd name="adj2" fmla="val 58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Voices</a:t>
            </a:r>
            <a:endParaRPr lang="en-GB" sz="2800" dirty="0"/>
          </a:p>
        </p:txBody>
      </p:sp>
    </p:spTree>
    <p:extLst>
      <p:ext uri="{BB962C8B-B14F-4D97-AF65-F5344CB8AC3E}">
        <p14:creationId xmlns:p14="http://schemas.microsoft.com/office/powerpoint/2010/main" val="2507127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3908104"/>
              </p:ext>
            </p:extLst>
          </p:nvPr>
        </p:nvGraphicFramePr>
        <p:xfrm>
          <a:off x="457200" y="1484784"/>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7664" y="116633"/>
            <a:ext cx="6408712" cy="1368152"/>
          </a:xfrm>
          <a:prstGeom prst="rect">
            <a:avLst/>
          </a:prstGeom>
        </p:spPr>
      </p:pic>
      <p:sp>
        <p:nvSpPr>
          <p:cNvPr id="6" name="TextBox 5"/>
          <p:cNvSpPr txBox="1"/>
          <p:nvPr/>
        </p:nvSpPr>
        <p:spPr>
          <a:xfrm>
            <a:off x="3131840" y="1052736"/>
            <a:ext cx="3096344" cy="523220"/>
          </a:xfrm>
          <a:prstGeom prst="rect">
            <a:avLst/>
          </a:prstGeom>
          <a:noFill/>
        </p:spPr>
        <p:txBody>
          <a:bodyPr wrap="square" rtlCol="0">
            <a:spAutoFit/>
          </a:bodyPr>
          <a:lstStyle/>
          <a:p>
            <a:r>
              <a:rPr lang="en-GB" dirty="0">
                <a:solidFill>
                  <a:prstClr val="black"/>
                </a:solidFill>
              </a:rPr>
              <a:t> </a:t>
            </a:r>
            <a:r>
              <a:rPr lang="en-GB" dirty="0" smtClean="0">
                <a:solidFill>
                  <a:prstClr val="black"/>
                </a:solidFill>
              </a:rPr>
              <a:t>       </a:t>
            </a:r>
            <a:r>
              <a:rPr lang="en-GB" sz="2800" b="1" dirty="0" smtClean="0">
                <a:solidFill>
                  <a:prstClr val="black"/>
                </a:solidFill>
              </a:rPr>
              <a:t>Participation </a:t>
            </a:r>
            <a:endParaRPr lang="en-GB" sz="2800" b="1" dirty="0">
              <a:solidFill>
                <a:prstClr val="black"/>
              </a:solidFill>
            </a:endParaRPr>
          </a:p>
        </p:txBody>
      </p:sp>
      <p:sp>
        <p:nvSpPr>
          <p:cNvPr id="7" name="TextBox 6"/>
          <p:cNvSpPr txBox="1"/>
          <p:nvPr/>
        </p:nvSpPr>
        <p:spPr>
          <a:xfrm>
            <a:off x="3851920" y="3501008"/>
            <a:ext cx="1728192" cy="1077218"/>
          </a:xfrm>
          <a:prstGeom prst="rect">
            <a:avLst/>
          </a:prstGeom>
          <a:noFill/>
          <a:ln>
            <a:solidFill>
              <a:schemeClr val="tx1"/>
            </a:solidFill>
          </a:ln>
        </p:spPr>
        <p:txBody>
          <a:bodyPr wrap="square" rtlCol="0">
            <a:spAutoFit/>
          </a:bodyPr>
          <a:lstStyle/>
          <a:p>
            <a:r>
              <a:rPr lang="en-GB" sz="3200" b="1" dirty="0" smtClean="0">
                <a:solidFill>
                  <a:prstClr val="black"/>
                </a:solidFill>
              </a:rPr>
              <a:t>Disabled Child </a:t>
            </a:r>
            <a:endParaRPr lang="en-GB" sz="3200" b="1" dirty="0">
              <a:solidFill>
                <a:prstClr val="black"/>
              </a:solidFill>
            </a:endParaRPr>
          </a:p>
        </p:txBody>
      </p:sp>
      <p:sp>
        <p:nvSpPr>
          <p:cNvPr id="3" name="TextBox 2"/>
          <p:cNvSpPr txBox="1"/>
          <p:nvPr/>
        </p:nvSpPr>
        <p:spPr>
          <a:xfrm>
            <a:off x="1331640" y="3429000"/>
            <a:ext cx="1003801" cy="400110"/>
          </a:xfrm>
          <a:prstGeom prst="rect">
            <a:avLst/>
          </a:prstGeom>
          <a:noFill/>
        </p:spPr>
        <p:txBody>
          <a:bodyPr wrap="none" rtlCol="0">
            <a:spAutoFit/>
          </a:bodyPr>
          <a:lstStyle/>
          <a:p>
            <a:r>
              <a:rPr lang="en-GB" sz="2000" dirty="0" smtClean="0">
                <a:solidFill>
                  <a:prstClr val="black"/>
                </a:solidFill>
              </a:rPr>
              <a:t>Friends</a:t>
            </a:r>
            <a:r>
              <a:rPr lang="en-GB" dirty="0" smtClean="0">
                <a:solidFill>
                  <a:prstClr val="black"/>
                </a:solidFill>
              </a:rPr>
              <a:t> </a:t>
            </a:r>
            <a:endParaRPr lang="en-GB" dirty="0">
              <a:solidFill>
                <a:prstClr val="black"/>
              </a:solidFill>
            </a:endParaRPr>
          </a:p>
        </p:txBody>
      </p:sp>
      <p:sp>
        <p:nvSpPr>
          <p:cNvPr id="8" name="TextBox 7"/>
          <p:cNvSpPr txBox="1"/>
          <p:nvPr/>
        </p:nvSpPr>
        <p:spPr>
          <a:xfrm>
            <a:off x="4169904" y="616043"/>
            <a:ext cx="803618" cy="369332"/>
          </a:xfrm>
          <a:prstGeom prst="rect">
            <a:avLst/>
          </a:prstGeom>
          <a:noFill/>
        </p:spPr>
        <p:txBody>
          <a:bodyPr wrap="none" rtlCol="0">
            <a:spAutoFit/>
          </a:bodyPr>
          <a:lstStyle/>
          <a:p>
            <a:r>
              <a:rPr lang="en-GB" dirty="0" smtClean="0">
                <a:solidFill>
                  <a:prstClr val="black"/>
                </a:solidFill>
              </a:rPr>
              <a:t>Future</a:t>
            </a:r>
            <a:endParaRPr lang="en-GB" dirty="0">
              <a:solidFill>
                <a:prstClr val="black"/>
              </a:solidFill>
            </a:endParaRPr>
          </a:p>
        </p:txBody>
      </p:sp>
      <p:sp>
        <p:nvSpPr>
          <p:cNvPr id="9" name="TextBox 8"/>
          <p:cNvSpPr txBox="1"/>
          <p:nvPr/>
        </p:nvSpPr>
        <p:spPr>
          <a:xfrm>
            <a:off x="717748" y="4725144"/>
            <a:ext cx="911981" cy="400110"/>
          </a:xfrm>
          <a:prstGeom prst="rect">
            <a:avLst/>
          </a:prstGeom>
          <a:noFill/>
        </p:spPr>
        <p:txBody>
          <a:bodyPr wrap="none" rtlCol="0">
            <a:spAutoFit/>
          </a:bodyPr>
          <a:lstStyle/>
          <a:p>
            <a:r>
              <a:rPr lang="en-GB" sz="2000" dirty="0" smtClean="0">
                <a:solidFill>
                  <a:prstClr val="black"/>
                </a:solidFill>
              </a:rPr>
              <a:t>Family</a:t>
            </a:r>
            <a:r>
              <a:rPr lang="en-GB" dirty="0" smtClean="0">
                <a:solidFill>
                  <a:prstClr val="black"/>
                </a:solidFill>
              </a:rPr>
              <a:t> </a:t>
            </a:r>
            <a:endParaRPr lang="en-GB" dirty="0">
              <a:solidFill>
                <a:prstClr val="black"/>
              </a:solidFill>
            </a:endParaRPr>
          </a:p>
        </p:txBody>
      </p:sp>
      <p:sp>
        <p:nvSpPr>
          <p:cNvPr id="10" name="TextBox 9"/>
          <p:cNvSpPr txBox="1"/>
          <p:nvPr/>
        </p:nvSpPr>
        <p:spPr>
          <a:xfrm>
            <a:off x="6444208" y="3316342"/>
            <a:ext cx="1154483" cy="400110"/>
          </a:xfrm>
          <a:prstGeom prst="rect">
            <a:avLst/>
          </a:prstGeom>
          <a:noFill/>
        </p:spPr>
        <p:txBody>
          <a:bodyPr wrap="none" rtlCol="0">
            <a:spAutoFit/>
          </a:bodyPr>
          <a:lstStyle/>
          <a:p>
            <a:r>
              <a:rPr lang="en-GB" sz="2000" dirty="0" smtClean="0">
                <a:solidFill>
                  <a:prstClr val="black"/>
                </a:solidFill>
              </a:rPr>
              <a:t>Function </a:t>
            </a:r>
            <a:endParaRPr lang="en-GB" sz="2000" dirty="0">
              <a:solidFill>
                <a:prstClr val="black"/>
              </a:solidFill>
            </a:endParaRPr>
          </a:p>
        </p:txBody>
      </p:sp>
      <p:sp>
        <p:nvSpPr>
          <p:cNvPr id="11" name="TextBox 10"/>
          <p:cNvSpPr txBox="1"/>
          <p:nvPr/>
        </p:nvSpPr>
        <p:spPr>
          <a:xfrm>
            <a:off x="7308304" y="4221088"/>
            <a:ext cx="914033" cy="400110"/>
          </a:xfrm>
          <a:prstGeom prst="rect">
            <a:avLst/>
          </a:prstGeom>
          <a:noFill/>
        </p:spPr>
        <p:txBody>
          <a:bodyPr wrap="none" rtlCol="0">
            <a:spAutoFit/>
          </a:bodyPr>
          <a:lstStyle/>
          <a:p>
            <a:r>
              <a:rPr lang="en-GB" sz="2000" dirty="0" smtClean="0">
                <a:solidFill>
                  <a:prstClr val="black"/>
                </a:solidFill>
              </a:rPr>
              <a:t>Fitness</a:t>
            </a:r>
            <a:endParaRPr lang="en-GB" sz="2000" dirty="0">
              <a:solidFill>
                <a:prstClr val="black"/>
              </a:solidFill>
            </a:endParaRPr>
          </a:p>
        </p:txBody>
      </p:sp>
      <p:sp>
        <p:nvSpPr>
          <p:cNvPr id="12" name="TextBox 11"/>
          <p:cNvSpPr txBox="1"/>
          <p:nvPr/>
        </p:nvSpPr>
        <p:spPr>
          <a:xfrm>
            <a:off x="4278203" y="1507503"/>
            <a:ext cx="625492" cy="400110"/>
          </a:xfrm>
          <a:prstGeom prst="rect">
            <a:avLst/>
          </a:prstGeom>
          <a:noFill/>
        </p:spPr>
        <p:txBody>
          <a:bodyPr wrap="none" rtlCol="0">
            <a:spAutoFit/>
          </a:bodyPr>
          <a:lstStyle/>
          <a:p>
            <a:r>
              <a:rPr lang="en-GB" sz="2000" dirty="0" smtClean="0">
                <a:solidFill>
                  <a:prstClr val="black"/>
                </a:solidFill>
              </a:rPr>
              <a:t>Fun</a:t>
            </a:r>
            <a:r>
              <a:rPr lang="en-GB" dirty="0" smtClean="0">
                <a:solidFill>
                  <a:prstClr val="black"/>
                </a:solidFill>
              </a:rPr>
              <a:t> </a:t>
            </a:r>
            <a:endParaRPr lang="en-GB" dirty="0">
              <a:solidFill>
                <a:prstClr val="black"/>
              </a:solidFill>
            </a:endParaRPr>
          </a:p>
        </p:txBody>
      </p:sp>
      <p:pic>
        <p:nvPicPr>
          <p:cNvPr id="133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0012" y="1561364"/>
            <a:ext cx="39560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789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Proposing </a:t>
            </a:r>
            <a:endParaRPr lang="en-GB" dirty="0"/>
          </a:p>
        </p:txBody>
      </p:sp>
      <p:sp>
        <p:nvSpPr>
          <p:cNvPr id="3" name="Content Placeholder 2"/>
          <p:cNvSpPr>
            <a:spLocks noGrp="1"/>
          </p:cNvSpPr>
          <p:nvPr>
            <p:ph idx="1"/>
          </p:nvPr>
        </p:nvSpPr>
        <p:spPr/>
        <p:txBody>
          <a:bodyPr/>
          <a:lstStyle/>
          <a:p>
            <a:r>
              <a:rPr lang="en-GB" dirty="0" smtClean="0"/>
              <a:t>Research question: What </a:t>
            </a:r>
            <a:r>
              <a:rPr lang="en-GB" dirty="0"/>
              <a:t>are the lived experiences of </a:t>
            </a:r>
            <a:r>
              <a:rPr lang="en-GB" dirty="0" smtClean="0"/>
              <a:t>Children </a:t>
            </a:r>
            <a:r>
              <a:rPr lang="en-GB" dirty="0"/>
              <a:t>&amp; </a:t>
            </a:r>
            <a:r>
              <a:rPr lang="en-GB" dirty="0" smtClean="0"/>
              <a:t>Young People </a:t>
            </a:r>
            <a:r>
              <a:rPr lang="en-GB" dirty="0"/>
              <a:t>with </a:t>
            </a:r>
            <a:r>
              <a:rPr lang="en-GB" dirty="0" smtClean="0"/>
              <a:t>Cerebral Palsy </a:t>
            </a:r>
            <a:r>
              <a:rPr lang="en-GB" dirty="0"/>
              <a:t>and their carers about ‘Participation’ in recreational activities? </a:t>
            </a:r>
            <a:endParaRPr lang="en-GB" dirty="0" smtClean="0"/>
          </a:p>
          <a:p>
            <a:endParaRPr lang="en-GB" dirty="0"/>
          </a:p>
          <a:p>
            <a:r>
              <a:rPr lang="en-GB" dirty="0" smtClean="0"/>
              <a:t>Method: Interpretative Phenomenological Approach</a:t>
            </a:r>
          </a:p>
          <a:p>
            <a:pPr lvl="1"/>
            <a:r>
              <a:rPr lang="en-GB" dirty="0" smtClean="0"/>
              <a:t>Aim to make their ‘Voices’ louder and transparent  </a:t>
            </a:r>
            <a:endParaRPr lang="en-GB" dirty="0"/>
          </a:p>
        </p:txBody>
      </p:sp>
    </p:spTree>
    <p:extLst>
      <p:ext uri="{BB962C8B-B14F-4D97-AF65-F5344CB8AC3E}">
        <p14:creationId xmlns:p14="http://schemas.microsoft.com/office/powerpoint/2010/main" val="18884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06387" y="1166019"/>
            <a:ext cx="6048674" cy="4525963"/>
          </a:xfrm>
        </p:spPr>
      </p:pic>
    </p:spTree>
    <p:extLst>
      <p:ext uri="{BB962C8B-B14F-4D97-AF65-F5344CB8AC3E}">
        <p14:creationId xmlns:p14="http://schemas.microsoft.com/office/powerpoint/2010/main" val="3778579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sz="4400" dirty="0" smtClean="0"/>
              <a:t>Questions </a:t>
            </a:r>
            <a:r>
              <a:rPr lang="en-GB" sz="4400" dirty="0"/>
              <a:t>?</a:t>
            </a:r>
            <a:br>
              <a:rPr lang="en-GB" sz="4400" dirty="0"/>
            </a:br>
            <a:endParaRPr lang="en-GB" sz="4400" dirty="0"/>
          </a:p>
        </p:txBody>
      </p:sp>
      <p:sp>
        <p:nvSpPr>
          <p:cNvPr id="3" name="Content Placeholder 2"/>
          <p:cNvSpPr>
            <a:spLocks noGrp="1"/>
          </p:cNvSpPr>
          <p:nvPr>
            <p:ph idx="1"/>
          </p:nvPr>
        </p:nvSpPr>
        <p:spPr/>
        <p:txBody>
          <a:bodyPr/>
          <a:lstStyle/>
          <a:p>
            <a:pPr>
              <a:buNone/>
            </a:pPr>
            <a:endParaRPr lang="en-GB" dirty="0" smtClean="0"/>
          </a:p>
          <a:p>
            <a:pPr>
              <a:buNone/>
            </a:pPr>
            <a:r>
              <a:rPr lang="en-GB" sz="2800" dirty="0" smtClean="0"/>
              <a:t>Dawn Pickering, Senior Lecturer, </a:t>
            </a:r>
            <a:endParaRPr lang="en-GB" sz="2800" dirty="0"/>
          </a:p>
          <a:p>
            <a:pPr>
              <a:buNone/>
            </a:pPr>
            <a:r>
              <a:rPr lang="en-GB" sz="2800" dirty="0" smtClean="0"/>
              <a:t>Cardiff University’s School of Healthcare Sciences</a:t>
            </a:r>
          </a:p>
          <a:p>
            <a:pPr>
              <a:buNone/>
            </a:pPr>
            <a:r>
              <a:rPr lang="en-GB" sz="2800" dirty="0" smtClean="0"/>
              <a:t>Wales, United Kingdom</a:t>
            </a:r>
          </a:p>
          <a:p>
            <a:pPr>
              <a:buNone/>
            </a:pPr>
            <a:endParaRPr lang="en-GB" sz="2800" dirty="0" smtClean="0">
              <a:hlinkClick r:id="rId3"/>
            </a:endParaRPr>
          </a:p>
          <a:p>
            <a:pPr>
              <a:buNone/>
            </a:pPr>
            <a:r>
              <a:rPr lang="en-GB" sz="2800" dirty="0" smtClean="0">
                <a:hlinkClick r:id="rId3"/>
              </a:rPr>
              <a:t>Email: pickeringdm@cf.ac.uk</a:t>
            </a:r>
            <a:endParaRPr lang="en-GB" sz="2800" dirty="0" smtClean="0"/>
          </a:p>
          <a:p>
            <a:pPr>
              <a:buNone/>
            </a:pPr>
            <a:endParaRPr lang="en-GB" sz="2800" dirty="0" smtClean="0"/>
          </a:p>
          <a:p>
            <a:pPr>
              <a:buNone/>
            </a:pPr>
            <a:r>
              <a:rPr lang="en-GB" sz="2800" dirty="0" smtClean="0"/>
              <a:t>Twitter:@</a:t>
            </a:r>
            <a:r>
              <a:rPr lang="en-GB" sz="2800" dirty="0" err="1" smtClean="0"/>
              <a:t>DawnMPickering</a:t>
            </a:r>
            <a:endParaRPr lang="en-GB" sz="2800" dirty="0" smtClean="0"/>
          </a:p>
          <a:p>
            <a:pPr>
              <a:buNone/>
            </a:pPr>
            <a:endParaRPr lang="en-GB" dirty="0" smtClean="0"/>
          </a:p>
          <a:p>
            <a:pPr>
              <a:buNone/>
            </a:pPr>
            <a:endParaRPr lang="en-GB" dirty="0"/>
          </a:p>
          <a:p>
            <a:pPr>
              <a:buNone/>
            </a:pPr>
            <a:endParaRPr lang="en-GB" dirty="0" smtClean="0"/>
          </a:p>
          <a:p>
            <a:pPr>
              <a:buNone/>
            </a:pPr>
            <a:r>
              <a:rPr lang="en-GB" dirty="0"/>
              <a:t>	</a:t>
            </a:r>
            <a:r>
              <a:rPr lang="en-GB" dirty="0" smtClean="0"/>
              <a:t>		</a:t>
            </a:r>
            <a:r>
              <a:rPr lang="en-GB" sz="4000" dirty="0" smtClean="0"/>
              <a:t>	</a:t>
            </a:r>
            <a:endParaRPr lang="en-GB" sz="4000" dirty="0"/>
          </a:p>
        </p:txBody>
      </p:sp>
    </p:spTree>
    <p:extLst>
      <p:ext uri="{BB962C8B-B14F-4D97-AF65-F5344CB8AC3E}">
        <p14:creationId xmlns:p14="http://schemas.microsoft.com/office/powerpoint/2010/main" val="1492999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with Disabilities </a:t>
            </a:r>
            <a:endParaRPr lang="en-GB" dirty="0"/>
          </a:p>
        </p:txBody>
      </p:sp>
      <p:sp>
        <p:nvSpPr>
          <p:cNvPr id="3" name="Content Placeholder 2"/>
          <p:cNvSpPr>
            <a:spLocks noGrp="1"/>
          </p:cNvSpPr>
          <p:nvPr>
            <p:ph idx="1"/>
          </p:nvPr>
        </p:nvSpPr>
        <p:spPr/>
        <p:txBody>
          <a:bodyPr/>
          <a:lstStyle/>
          <a:p>
            <a:r>
              <a:rPr lang="en-GB" dirty="0" smtClean="0"/>
              <a:t>Macro- World Health/ Europe </a:t>
            </a:r>
          </a:p>
          <a:p>
            <a:endParaRPr lang="en-GB" dirty="0" smtClean="0"/>
          </a:p>
          <a:p>
            <a:r>
              <a:rPr lang="en-GB" dirty="0" err="1" smtClean="0"/>
              <a:t>Meso</a:t>
            </a:r>
            <a:r>
              <a:rPr lang="en-GB" dirty="0" smtClean="0"/>
              <a:t>-UK Health Policies (&amp; Education) </a:t>
            </a:r>
          </a:p>
          <a:p>
            <a:endParaRPr lang="en-GB" dirty="0" smtClean="0"/>
          </a:p>
          <a:p>
            <a:r>
              <a:rPr lang="en-GB" dirty="0" smtClean="0"/>
              <a:t>Micro- Child and Family/ Healthcare professionals</a:t>
            </a:r>
            <a:endParaRPr lang="en-GB" dirty="0"/>
          </a:p>
        </p:txBody>
      </p:sp>
    </p:spTree>
    <p:extLst>
      <p:ext uri="{BB962C8B-B14F-4D97-AF65-F5344CB8AC3E}">
        <p14:creationId xmlns:p14="http://schemas.microsoft.com/office/powerpoint/2010/main" val="890267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Macro</a:t>
            </a:r>
            <a:endParaRPr lang="en-GB" dirty="0"/>
          </a:p>
        </p:txBody>
      </p:sp>
      <p:sp>
        <p:nvSpPr>
          <p:cNvPr id="4" name="Content Placeholder 3"/>
          <p:cNvSpPr>
            <a:spLocks noGrp="1"/>
          </p:cNvSpPr>
          <p:nvPr>
            <p:ph idx="1"/>
          </p:nvPr>
        </p:nvSpPr>
        <p:spPr>
          <a:xfrm>
            <a:off x="457200" y="1600200"/>
            <a:ext cx="8229600" cy="4997152"/>
          </a:xfrm>
        </p:spPr>
        <p:txBody>
          <a:bodyPr/>
          <a:lstStyle/>
          <a:p>
            <a:r>
              <a:rPr lang="en-GB" dirty="0" smtClean="0"/>
              <a:t>World Health Organisation: Public Health;</a:t>
            </a:r>
          </a:p>
          <a:p>
            <a:pPr marL="0" indent="0">
              <a:buNone/>
            </a:pPr>
            <a:r>
              <a:rPr lang="en-GB" dirty="0" smtClean="0"/>
              <a:t>International Classification of Functioning (ICF) 2001</a:t>
            </a:r>
            <a:r>
              <a:rPr lang="en-GB" dirty="0"/>
              <a:t>, </a:t>
            </a:r>
            <a:r>
              <a:rPr lang="en-GB" dirty="0" smtClean="0"/>
              <a:t>ICF-CY 2007</a:t>
            </a:r>
          </a:p>
          <a:p>
            <a:r>
              <a:rPr lang="en-GB" dirty="0" smtClean="0"/>
              <a:t>United Nations Convention on the Rights of the Child – articles 23, 28, 29 and 31</a:t>
            </a:r>
          </a:p>
          <a:p>
            <a:r>
              <a:rPr lang="en-GB" dirty="0" smtClean="0"/>
              <a:t>United Nations Children’s Fund 2013</a:t>
            </a:r>
          </a:p>
          <a:p>
            <a:endParaRPr lang="en-GB" dirty="0" smtClean="0"/>
          </a:p>
          <a:p>
            <a:r>
              <a:rPr lang="en-GB" dirty="0" smtClean="0"/>
              <a:t>SPARCLE Project - 2004 onwards</a:t>
            </a:r>
            <a:endParaRPr lang="en-GB" dirty="0"/>
          </a:p>
        </p:txBody>
      </p:sp>
    </p:spTree>
    <p:extLst>
      <p:ext uri="{BB962C8B-B14F-4D97-AF65-F5344CB8AC3E}">
        <p14:creationId xmlns:p14="http://schemas.microsoft.com/office/powerpoint/2010/main" val="31934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04664"/>
            <a:ext cx="4042792" cy="792088"/>
          </a:xfrm>
        </p:spPr>
        <p:txBody>
          <a:bodyPr/>
          <a:lstStyle/>
          <a:p>
            <a:r>
              <a:rPr lang="en-GB" dirty="0" smtClean="0"/>
              <a:t>UNICEF 2013</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871700" y="1562064"/>
            <a:ext cx="5400600" cy="4525963"/>
          </a:xfrm>
        </p:spPr>
      </p:pic>
    </p:spTree>
    <p:extLst>
      <p:ext uri="{BB962C8B-B14F-4D97-AF65-F5344CB8AC3E}">
        <p14:creationId xmlns:p14="http://schemas.microsoft.com/office/powerpoint/2010/main" val="682368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Adapted bikes</a:t>
            </a:r>
            <a:endParaRPr lang="en-GB" dirty="0"/>
          </a:p>
        </p:txBody>
      </p:sp>
      <p:sp>
        <p:nvSpPr>
          <p:cNvPr id="3" name="Content Placeholder 2"/>
          <p:cNvSpPr>
            <a:spLocks noGrp="1"/>
          </p:cNvSpPr>
          <p:nvPr>
            <p:ph idx="1"/>
          </p:nvPr>
        </p:nvSpPr>
        <p:spPr/>
        <p:txBody>
          <a:bodyPr/>
          <a:lstStyle/>
          <a:p>
            <a:r>
              <a:rPr lang="en-GB" dirty="0" smtClean="0"/>
              <a:t>Mobility: Assistive Technology Device</a:t>
            </a:r>
          </a:p>
          <a:p>
            <a:endParaRPr lang="en-GB" dirty="0" smtClean="0"/>
          </a:p>
          <a:p>
            <a:pPr marL="0" indent="0">
              <a:buNone/>
            </a:pPr>
            <a:r>
              <a:rPr lang="en-GB" dirty="0" smtClean="0"/>
              <a:t> </a:t>
            </a:r>
            <a:endParaRPr lang="en-GB" dirty="0"/>
          </a:p>
        </p:txBody>
      </p:sp>
      <p:pic>
        <p:nvPicPr>
          <p:cNvPr id="8" name="Picture 2" descr="J:\Pedal powerNov08\dissemination\girlonbike.jpg"/>
          <p:cNvPicPr>
            <a:picLocks noChangeAspect="1" noChangeArrowheads="1"/>
          </p:cNvPicPr>
          <p:nvPr/>
        </p:nvPicPr>
        <p:blipFill>
          <a:blip r:embed="rId3" cstate="print"/>
          <a:srcRect/>
          <a:stretch>
            <a:fillRect/>
          </a:stretch>
        </p:blipFill>
        <p:spPr bwMode="auto">
          <a:xfrm>
            <a:off x="2339752" y="2286473"/>
            <a:ext cx="4788024" cy="4536503"/>
          </a:xfrm>
          <a:prstGeom prst="rect">
            <a:avLst/>
          </a:prstGeom>
          <a:noFill/>
        </p:spPr>
      </p:pic>
      <p:sp>
        <p:nvSpPr>
          <p:cNvPr id="9" name="TextBox 8"/>
          <p:cNvSpPr txBox="1"/>
          <p:nvPr/>
        </p:nvSpPr>
        <p:spPr>
          <a:xfrm>
            <a:off x="4139952" y="2628499"/>
            <a:ext cx="720080" cy="369332"/>
          </a:xfrm>
          <a:prstGeom prst="rect">
            <a:avLst/>
          </a:prstGeom>
          <a:solidFill>
            <a:schemeClr val="bg2"/>
          </a:solidFill>
        </p:spPr>
        <p:txBody>
          <a:bodyPr wrap="square" rtlCol="0">
            <a:spAutoFit/>
          </a:bodyPr>
          <a:lstStyle/>
          <a:p>
            <a:endParaRPr lang="en-GB" dirty="0"/>
          </a:p>
        </p:txBody>
      </p:sp>
    </p:spTree>
    <p:extLst>
      <p:ext uri="{BB962C8B-B14F-4D97-AF65-F5344CB8AC3E}">
        <p14:creationId xmlns:p14="http://schemas.microsoft.com/office/powerpoint/2010/main" val="220844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417638"/>
          </a:xfrm>
        </p:spPr>
        <p:txBody>
          <a:bodyPr>
            <a:normAutofit fontScale="90000"/>
          </a:bodyPr>
          <a:lstStyle/>
          <a:p>
            <a:r>
              <a:rPr lang="en-GB" dirty="0" smtClean="0"/>
              <a:t>Application of International Classification of Functioning (ICF): Cycling </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78497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92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S</a:t>
            </a:r>
            <a:r>
              <a:rPr lang="en-GB" dirty="0" smtClean="0"/>
              <a:t>tudy of </a:t>
            </a:r>
            <a:r>
              <a:rPr lang="en-GB" u="sng" dirty="0" smtClean="0"/>
              <a:t>Par</a:t>
            </a:r>
            <a:r>
              <a:rPr lang="en-GB" dirty="0" smtClean="0"/>
              <a:t>ticipation of children with </a:t>
            </a:r>
            <a:r>
              <a:rPr lang="en-GB" u="sng" dirty="0"/>
              <a:t>C</a:t>
            </a:r>
            <a:r>
              <a:rPr lang="en-GB" dirty="0" smtClean="0"/>
              <a:t>erebral Palsy </a:t>
            </a:r>
            <a:r>
              <a:rPr lang="en-GB" u="sng" dirty="0" smtClean="0"/>
              <a:t>L</a:t>
            </a:r>
            <a:r>
              <a:rPr lang="en-GB" dirty="0" smtClean="0"/>
              <a:t>iving in </a:t>
            </a:r>
            <a:r>
              <a:rPr lang="en-GB" u="sng" dirty="0" smtClean="0"/>
              <a:t>E</a:t>
            </a:r>
            <a:r>
              <a:rPr lang="en-GB" dirty="0" smtClean="0"/>
              <a:t>urope- SPARCLE</a:t>
            </a:r>
            <a:endParaRPr lang="en-GB" dirty="0"/>
          </a:p>
        </p:txBody>
      </p:sp>
      <p:sp>
        <p:nvSpPr>
          <p:cNvPr id="3" name="Content Placeholder 2"/>
          <p:cNvSpPr>
            <a:spLocks noGrp="1"/>
          </p:cNvSpPr>
          <p:nvPr>
            <p:ph idx="1"/>
          </p:nvPr>
        </p:nvSpPr>
        <p:spPr>
          <a:xfrm>
            <a:off x="0" y="1916832"/>
            <a:ext cx="8686800" cy="4209331"/>
          </a:xfrm>
        </p:spPr>
        <p:txBody>
          <a:bodyPr>
            <a:normAutofit/>
          </a:bodyPr>
          <a:lstStyle/>
          <a:p>
            <a:pPr marL="0" indent="0" algn="ctr">
              <a:lnSpc>
                <a:spcPct val="150000"/>
              </a:lnSpc>
              <a:buNone/>
            </a:pPr>
            <a:r>
              <a:rPr lang="en-GB" i="1" dirty="0">
                <a:latin typeface="Arial"/>
              </a:rPr>
              <a:t>"The individual is rarely going to </a:t>
            </a:r>
            <a:r>
              <a:rPr lang="en-GB" i="1" dirty="0" smtClean="0">
                <a:latin typeface="Arial"/>
              </a:rPr>
              <a:t>be altered</a:t>
            </a:r>
            <a:endParaRPr lang="en-GB" i="1" dirty="0"/>
          </a:p>
          <a:p>
            <a:pPr marL="0" indent="0" algn="ctr">
              <a:lnSpc>
                <a:spcPct val="150000"/>
              </a:lnSpc>
              <a:buNone/>
            </a:pPr>
            <a:r>
              <a:rPr lang="en-GB" i="1" dirty="0">
                <a:latin typeface="Arial"/>
              </a:rPr>
              <a:t> very much whereas the </a:t>
            </a:r>
            <a:r>
              <a:rPr lang="en-GB" b="1" i="1" dirty="0">
                <a:latin typeface="Arial"/>
              </a:rPr>
              <a:t>environment </a:t>
            </a:r>
            <a:endParaRPr lang="en-GB" b="1" i="1" dirty="0"/>
          </a:p>
          <a:p>
            <a:pPr marL="0" indent="0" algn="ctr">
              <a:lnSpc>
                <a:spcPct val="150000"/>
              </a:lnSpc>
              <a:buNone/>
            </a:pPr>
            <a:r>
              <a:rPr lang="en-GB" i="1" dirty="0">
                <a:latin typeface="Arial"/>
              </a:rPr>
              <a:t>slowly </a:t>
            </a:r>
            <a:r>
              <a:rPr lang="en-GB" i="1" dirty="0" smtClean="0">
                <a:latin typeface="Arial"/>
              </a:rPr>
              <a:t>but surely can” </a:t>
            </a:r>
          </a:p>
          <a:p>
            <a:pPr marL="0" indent="0" algn="ctr">
              <a:lnSpc>
                <a:spcPct val="150000"/>
              </a:lnSpc>
              <a:buNone/>
            </a:pPr>
            <a:r>
              <a:rPr lang="en-GB" b="1" dirty="0" smtClean="0">
                <a:latin typeface="Arial"/>
              </a:rPr>
              <a:t>Tom Shakespeare</a:t>
            </a:r>
            <a:endParaRPr lang="en-GB" dirty="0"/>
          </a:p>
          <a:p>
            <a:endParaRPr lang="en-GB" dirty="0"/>
          </a:p>
        </p:txBody>
      </p:sp>
    </p:spTree>
    <p:extLst>
      <p:ext uri="{BB962C8B-B14F-4D97-AF65-F5344CB8AC3E}">
        <p14:creationId xmlns:p14="http://schemas.microsoft.com/office/powerpoint/2010/main" val="239142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26368" y="1202024"/>
            <a:ext cx="6408713" cy="4525963"/>
          </a:xfrm>
        </p:spPr>
      </p:pic>
    </p:spTree>
    <p:extLst>
      <p:ext uri="{BB962C8B-B14F-4D97-AF65-F5344CB8AC3E}">
        <p14:creationId xmlns:p14="http://schemas.microsoft.com/office/powerpoint/2010/main" val="147879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a:themeElements>
    <a:clrScheme name="">
      <a:dk1>
        <a:srgbClr val="D02842"/>
      </a:dk1>
      <a:lt1>
        <a:srgbClr val="F2F1EF"/>
      </a:lt1>
      <a:dk2>
        <a:srgbClr val="94C339"/>
      </a:dk2>
      <a:lt2>
        <a:srgbClr val="A80D25"/>
      </a:lt2>
      <a:accent1>
        <a:srgbClr val="AAB4A0"/>
      </a:accent1>
      <a:accent2>
        <a:srgbClr val="F06800"/>
      </a:accent2>
      <a:accent3>
        <a:srgbClr val="F7F7F6"/>
      </a:accent3>
      <a:accent4>
        <a:srgbClr val="B12137"/>
      </a:accent4>
      <a:accent5>
        <a:srgbClr val="D2D6CD"/>
      </a:accent5>
      <a:accent6>
        <a:srgbClr val="D95E00"/>
      </a:accent6>
      <a:hlink>
        <a:srgbClr val="009999"/>
      </a:hlink>
      <a:folHlink>
        <a:srgbClr val="99CC00"/>
      </a:folHlink>
    </a:clrScheme>
    <a:fontScheme name="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13">
        <a:dk1>
          <a:srgbClr val="026668"/>
        </a:dk1>
        <a:lt1>
          <a:srgbClr val="EEF4E3"/>
        </a:lt1>
        <a:dk2>
          <a:srgbClr val="026668"/>
        </a:dk2>
        <a:lt2>
          <a:srgbClr val="025052"/>
        </a:lt2>
        <a:accent1>
          <a:srgbClr val="AAB4A0"/>
        </a:accent1>
        <a:accent2>
          <a:srgbClr val="F06800"/>
        </a:accent2>
        <a:accent3>
          <a:srgbClr val="F5F8EF"/>
        </a:accent3>
        <a:accent4>
          <a:srgbClr val="015658"/>
        </a:accent4>
        <a:accent5>
          <a:srgbClr val="D2D6CD"/>
        </a:accent5>
        <a:accent6>
          <a:srgbClr val="D95E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26668"/>
        </a:dk1>
        <a:lt1>
          <a:srgbClr val="EEF4E3"/>
        </a:lt1>
        <a:dk2>
          <a:srgbClr val="026668"/>
        </a:dk2>
        <a:lt2>
          <a:srgbClr val="025052"/>
        </a:lt2>
        <a:accent1>
          <a:srgbClr val="CDD5BA"/>
        </a:accent1>
        <a:accent2>
          <a:srgbClr val="AAB4A0"/>
        </a:accent2>
        <a:accent3>
          <a:srgbClr val="F5F8EF"/>
        </a:accent3>
        <a:accent4>
          <a:srgbClr val="015658"/>
        </a:accent4>
        <a:accent5>
          <a:srgbClr val="E3E7D9"/>
        </a:accent5>
        <a:accent6>
          <a:srgbClr val="9AA391"/>
        </a:accent6>
        <a:hlink>
          <a:srgbClr val="F06800"/>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1F6390"/>
        </a:dk1>
        <a:lt1>
          <a:srgbClr val="E1F0F5"/>
        </a:lt1>
        <a:dk2>
          <a:srgbClr val="1F6390"/>
        </a:dk2>
        <a:lt2>
          <a:srgbClr val="025052"/>
        </a:lt2>
        <a:accent1>
          <a:srgbClr val="B3CDDA"/>
        </a:accent1>
        <a:accent2>
          <a:srgbClr val="86B0C0"/>
        </a:accent2>
        <a:accent3>
          <a:srgbClr val="EEF6F9"/>
        </a:accent3>
        <a:accent4>
          <a:srgbClr val="19537A"/>
        </a:accent4>
        <a:accent5>
          <a:srgbClr val="D6E3EA"/>
        </a:accent5>
        <a:accent6>
          <a:srgbClr val="799FAE"/>
        </a:accent6>
        <a:hlink>
          <a:srgbClr val="FF0066"/>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1F6390"/>
        </a:dk1>
        <a:lt1>
          <a:srgbClr val="E1F0F5"/>
        </a:lt1>
        <a:dk2>
          <a:srgbClr val="1F6390"/>
        </a:dk2>
        <a:lt2>
          <a:srgbClr val="025052"/>
        </a:lt2>
        <a:accent1>
          <a:srgbClr val="B3CDDA"/>
        </a:accent1>
        <a:accent2>
          <a:srgbClr val="86B0C0"/>
        </a:accent2>
        <a:accent3>
          <a:srgbClr val="EEF6F9"/>
        </a:accent3>
        <a:accent4>
          <a:srgbClr val="19537A"/>
        </a:accent4>
        <a:accent5>
          <a:srgbClr val="D6E3EA"/>
        </a:accent5>
        <a:accent6>
          <a:srgbClr val="799FAE"/>
        </a:accent6>
        <a:hlink>
          <a:srgbClr val="FF0066"/>
        </a:hlink>
        <a:folHlink>
          <a:srgbClr val="B6F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tro to stats">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1543</Words>
  <Application>Microsoft Office PowerPoint</Application>
  <PresentationFormat>On-screen Show (4:3)</PresentationFormat>
  <Paragraphs>217</Paragraphs>
  <Slides>29</Slides>
  <Notes>25</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38" baseType="lpstr">
      <vt:lpstr>Office Theme</vt:lpstr>
      <vt:lpstr>2_Office Theme</vt:lpstr>
      <vt:lpstr>presentation</vt:lpstr>
      <vt:lpstr>1_Office Theme</vt:lpstr>
      <vt:lpstr>Intro to stats</vt:lpstr>
      <vt:lpstr>3_Office Theme</vt:lpstr>
      <vt:lpstr>4_Office Theme</vt:lpstr>
      <vt:lpstr>5_Office Theme</vt:lpstr>
      <vt:lpstr>Image</vt:lpstr>
      <vt:lpstr> Children and Young People with Cerebral Palsy’s Wheel of Participation about Recreational Activities</vt:lpstr>
      <vt:lpstr>Objectives</vt:lpstr>
      <vt:lpstr>Children with Disabilities </vt:lpstr>
      <vt:lpstr>Macro</vt:lpstr>
      <vt:lpstr>UNICEF 2013</vt:lpstr>
      <vt:lpstr>Adapted bikes</vt:lpstr>
      <vt:lpstr>Application of International Classification of Functioning (ICF): Cycling </vt:lpstr>
      <vt:lpstr>Study of Participation of children with Cerebral Palsy Living in Europe- SPARCLE</vt:lpstr>
      <vt:lpstr>PowerPoint Presentation</vt:lpstr>
      <vt:lpstr>UK</vt:lpstr>
      <vt:lpstr>Micro </vt:lpstr>
      <vt:lpstr>Environment of cycle hire centre</vt:lpstr>
      <vt:lpstr>‘Wheel of participation’ Pickering et al in press, 2014 </vt:lpstr>
      <vt:lpstr>Community: 'Diane’ aged 10</vt:lpstr>
      <vt:lpstr>Diane’sDiary entry- cycling skills</vt:lpstr>
      <vt:lpstr>School Cycling experiences </vt:lpstr>
      <vt:lpstr>PowerPoint Presentation</vt:lpstr>
      <vt:lpstr>May’s Cycling Ambitions</vt:lpstr>
      <vt:lpstr>May’s Cycling School Trip</vt:lpstr>
      <vt:lpstr>‘Basil’ 4 years, Hemiplegia, Makaton signing </vt:lpstr>
      <vt:lpstr>Personal and Cultural factors</vt:lpstr>
      <vt:lpstr>Participation: Future research</vt:lpstr>
      <vt:lpstr>Explore participation with  disabled children and young people  </vt:lpstr>
      <vt:lpstr>Imogen’s Digital story </vt:lpstr>
      <vt:lpstr>PowerPoint Presentation</vt:lpstr>
      <vt:lpstr>PowerPoint Presentation</vt:lpstr>
      <vt:lpstr>Proposing </vt:lpstr>
      <vt:lpstr>PowerPoint Presentation</vt:lpstr>
      <vt:lpstr> Questions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Conference Sheffield</dc:title>
  <dc:creator>PICKERING</dc:creator>
  <cp:lastModifiedBy>PICKERING</cp:lastModifiedBy>
  <cp:revision>27</cp:revision>
  <cp:lastPrinted>2014-06-27T19:38:51Z</cp:lastPrinted>
  <dcterms:created xsi:type="dcterms:W3CDTF">2014-05-19T04:33:28Z</dcterms:created>
  <dcterms:modified xsi:type="dcterms:W3CDTF">2014-06-27T20:03:01Z</dcterms:modified>
</cp:coreProperties>
</file>